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441" r:id="rId4"/>
    <p:sldId id="259" r:id="rId5"/>
    <p:sldId id="260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79" r:id="rId29"/>
    <p:sldId id="482" r:id="rId30"/>
    <p:sldId id="480" r:id="rId31"/>
    <p:sldId id="481" r:id="rId32"/>
    <p:sldId id="483" r:id="rId33"/>
    <p:sldId id="484" r:id="rId34"/>
    <p:sldId id="485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6" r:id="rId44"/>
    <p:sldId id="497" r:id="rId45"/>
    <p:sldId id="498" r:id="rId46"/>
    <p:sldId id="499" r:id="rId47"/>
    <p:sldId id="272" r:id="rId48"/>
    <p:sldId id="273" r:id="rId49"/>
    <p:sldId id="275" r:id="rId50"/>
    <p:sldId id="276" r:id="rId51"/>
    <p:sldId id="277" r:id="rId52"/>
    <p:sldId id="278" r:id="rId53"/>
    <p:sldId id="500" r:id="rId54"/>
    <p:sldId id="501" r:id="rId55"/>
    <p:sldId id="502" r:id="rId56"/>
    <p:sldId id="503" r:id="rId57"/>
    <p:sldId id="506" r:id="rId58"/>
    <p:sldId id="508" r:id="rId59"/>
    <p:sldId id="507" r:id="rId60"/>
    <p:sldId id="509" r:id="rId61"/>
    <p:sldId id="510" r:id="rId62"/>
    <p:sldId id="504" r:id="rId63"/>
    <p:sldId id="457" r:id="rId64"/>
    <p:sldId id="458" r:id="rId65"/>
    <p:sldId id="459" r:id="rId66"/>
    <p:sldId id="261" r:id="rId67"/>
    <p:sldId id="494" r:id="rId68"/>
    <p:sldId id="495" r:id="rId69"/>
    <p:sldId id="460" r:id="rId70"/>
    <p:sldId id="461" r:id="rId71"/>
    <p:sldId id="462" r:id="rId72"/>
    <p:sldId id="511" r:id="rId73"/>
    <p:sldId id="518" r:id="rId74"/>
    <p:sldId id="519" r:id="rId75"/>
    <p:sldId id="463" r:id="rId76"/>
    <p:sldId id="464" r:id="rId77"/>
    <p:sldId id="521" r:id="rId78"/>
    <p:sldId id="520" r:id="rId79"/>
    <p:sldId id="522" r:id="rId80"/>
    <p:sldId id="523" r:id="rId81"/>
    <p:sldId id="524" r:id="rId82"/>
    <p:sldId id="525" r:id="rId83"/>
    <p:sldId id="526" r:id="rId84"/>
    <p:sldId id="527" r:id="rId85"/>
    <p:sldId id="528" r:id="rId86"/>
    <p:sldId id="529" r:id="rId87"/>
    <p:sldId id="530" r:id="rId88"/>
    <p:sldId id="531" r:id="rId89"/>
    <p:sldId id="532" r:id="rId90"/>
    <p:sldId id="533" r:id="rId91"/>
    <p:sldId id="535" r:id="rId92"/>
    <p:sldId id="536" r:id="rId93"/>
    <p:sldId id="537" r:id="rId94"/>
    <p:sldId id="538" r:id="rId95"/>
    <p:sldId id="540" r:id="rId96"/>
    <p:sldId id="541" r:id="rId97"/>
    <p:sldId id="542" r:id="rId98"/>
    <p:sldId id="539" r:id="rId99"/>
    <p:sldId id="543" r:id="rId100"/>
    <p:sldId id="544" r:id="rId101"/>
    <p:sldId id="545" r:id="rId102"/>
    <p:sldId id="306" r:id="rId10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704"/>
  </p:normalViewPr>
  <p:slideViewPr>
    <p:cSldViewPr>
      <p:cViewPr varScale="1">
        <p:scale>
          <a:sx n="114" d="100"/>
          <a:sy n="114" d="100"/>
        </p:scale>
        <p:origin x="68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8759C-F688-4721-9C95-559009DD9526}" type="datetimeFigureOut">
              <a:rPr lang="en-US" smtClean="0"/>
              <a:t>5/14/22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BDAC8-56F0-4511-84B2-6678DE235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1724" y="1835403"/>
            <a:ext cx="686055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1F17-50B7-8742-A1F5-7238CDF6FDA4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0EDA7-D593-954D-A91B-716E27AC3C08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703E6-B8D1-4F4A-9FD5-0E695B9A3149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5A5DF-36DF-824B-8700-B741B3ECAFE3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00EC9-CA29-254B-8BBA-5E4D13758550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6599" y="906475"/>
            <a:ext cx="8522335" cy="635"/>
          </a:xfrm>
          <a:custGeom>
            <a:avLst/>
            <a:gdLst/>
            <a:ahLst/>
            <a:cxnLst/>
            <a:rect l="l" t="t" r="r" b="b"/>
            <a:pathLst>
              <a:path w="8522335" h="634">
                <a:moveTo>
                  <a:pt x="0" y="0"/>
                </a:moveTo>
                <a:lnTo>
                  <a:pt x="8521904" y="378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7949183" y="146304"/>
            <a:ext cx="1088135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-249" y="4943475"/>
            <a:ext cx="9144000" cy="200660"/>
          </a:xfrm>
          <a:custGeom>
            <a:avLst/>
            <a:gdLst/>
            <a:ahLst/>
            <a:cxnLst/>
            <a:rect l="l" t="t" r="r" b="b"/>
            <a:pathLst>
              <a:path w="9144000" h="200660">
                <a:moveTo>
                  <a:pt x="9143995" y="0"/>
                </a:moveTo>
                <a:lnTo>
                  <a:pt x="0" y="0"/>
                </a:lnTo>
                <a:lnTo>
                  <a:pt x="0" y="200099"/>
                </a:lnTo>
                <a:lnTo>
                  <a:pt x="9143995" y="200099"/>
                </a:lnTo>
                <a:lnTo>
                  <a:pt x="9143995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811" y="1123188"/>
            <a:ext cx="7946377" cy="3521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474" y="4950903"/>
            <a:ext cx="2380615" cy="189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120AC-6B5D-E140-94A2-A2A7D0A41821}" type="datetime1">
              <a:rPr lang="en-IN" smtClean="0"/>
              <a:t>14/05/22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57311" y="4942544"/>
            <a:ext cx="244475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776220"/>
          </a:xfrm>
          <a:custGeom>
            <a:avLst/>
            <a:gdLst/>
            <a:ahLst/>
            <a:cxnLst/>
            <a:rect l="l" t="t" r="r" b="b"/>
            <a:pathLst>
              <a:path w="9144000" h="2776220">
                <a:moveTo>
                  <a:pt x="9144000" y="0"/>
                </a:moveTo>
                <a:lnTo>
                  <a:pt x="0" y="0"/>
                </a:lnTo>
                <a:lnTo>
                  <a:pt x="0" y="2776194"/>
                </a:lnTo>
                <a:lnTo>
                  <a:pt x="9144000" y="2776194"/>
                </a:lnTo>
                <a:lnTo>
                  <a:pt x="9144000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410187" y="2857411"/>
            <a:ext cx="3733800" cy="68580"/>
          </a:xfrm>
          <a:custGeom>
            <a:avLst/>
            <a:gdLst/>
            <a:ahLst/>
            <a:cxnLst/>
            <a:rect l="l" t="t" r="r" b="b"/>
            <a:pathLst>
              <a:path w="3733800" h="68580">
                <a:moveTo>
                  <a:pt x="3733800" y="0"/>
                </a:moveTo>
                <a:lnTo>
                  <a:pt x="0" y="0"/>
                </a:lnTo>
                <a:lnTo>
                  <a:pt x="0" y="68402"/>
                </a:lnTo>
                <a:lnTo>
                  <a:pt x="3733800" y="68402"/>
                </a:lnTo>
                <a:lnTo>
                  <a:pt x="3733800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" y="2862249"/>
            <a:ext cx="9144000" cy="294640"/>
            <a:chOff x="1" y="2862249"/>
            <a:chExt cx="9144000" cy="294640"/>
          </a:xfrm>
        </p:grpSpPr>
        <p:sp>
          <p:nvSpPr>
            <p:cNvPr id="5" name="object 5"/>
            <p:cNvSpPr/>
            <p:nvPr/>
          </p:nvSpPr>
          <p:spPr>
            <a:xfrm>
              <a:off x="5410200" y="2922777"/>
              <a:ext cx="3733800" cy="144145"/>
            </a:xfrm>
            <a:custGeom>
              <a:avLst/>
              <a:gdLst/>
              <a:ahLst/>
              <a:cxnLst/>
              <a:rect l="l" t="t" r="r" b="b"/>
              <a:pathLst>
                <a:path w="3733800" h="144144">
                  <a:moveTo>
                    <a:pt x="3733800" y="0"/>
                  </a:moveTo>
                  <a:lnTo>
                    <a:pt x="0" y="0"/>
                  </a:lnTo>
                  <a:lnTo>
                    <a:pt x="0" y="122961"/>
                  </a:lnTo>
                  <a:lnTo>
                    <a:pt x="0" y="143992"/>
                  </a:lnTo>
                  <a:lnTo>
                    <a:pt x="3733800" y="143992"/>
                  </a:lnTo>
                  <a:lnTo>
                    <a:pt x="3733800" y="122961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410199" y="3086328"/>
              <a:ext cx="3733800" cy="6985"/>
            </a:xfrm>
            <a:custGeom>
              <a:avLst/>
              <a:gdLst/>
              <a:ahLst/>
              <a:cxnLst/>
              <a:rect l="l" t="t" r="r" b="b"/>
              <a:pathLst>
                <a:path w="3733800" h="6985">
                  <a:moveTo>
                    <a:pt x="3733800" y="0"/>
                  </a:moveTo>
                  <a:lnTo>
                    <a:pt x="0" y="0"/>
                  </a:lnTo>
                  <a:lnTo>
                    <a:pt x="0" y="6908"/>
                  </a:lnTo>
                  <a:lnTo>
                    <a:pt x="3733800" y="6908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5410199" y="3123222"/>
              <a:ext cx="1965960" cy="13970"/>
            </a:xfrm>
            <a:custGeom>
              <a:avLst/>
              <a:gdLst/>
              <a:ahLst/>
              <a:cxnLst/>
              <a:rect l="l" t="t" r="r" b="b"/>
              <a:pathLst>
                <a:path w="1965959" h="13969">
                  <a:moveTo>
                    <a:pt x="1965896" y="0"/>
                  </a:moveTo>
                  <a:lnTo>
                    <a:pt x="0" y="0"/>
                  </a:lnTo>
                  <a:lnTo>
                    <a:pt x="0" y="13792"/>
                  </a:lnTo>
                  <a:lnTo>
                    <a:pt x="1965896" y="13792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5410199" y="3149638"/>
              <a:ext cx="1965960" cy="6985"/>
            </a:xfrm>
            <a:custGeom>
              <a:avLst/>
              <a:gdLst/>
              <a:ahLst/>
              <a:cxnLst/>
              <a:rect l="l" t="t" r="r" b="b"/>
              <a:pathLst>
                <a:path w="1965959" h="6985">
                  <a:moveTo>
                    <a:pt x="1965896" y="0"/>
                  </a:moveTo>
                  <a:lnTo>
                    <a:pt x="0" y="0"/>
                  </a:lnTo>
                  <a:lnTo>
                    <a:pt x="0" y="6896"/>
                  </a:lnTo>
                  <a:lnTo>
                    <a:pt x="1965896" y="6896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410200" y="2971799"/>
              <a:ext cx="3566795" cy="101600"/>
            </a:xfrm>
            <a:custGeom>
              <a:avLst/>
              <a:gdLst/>
              <a:ahLst/>
              <a:cxnLst/>
              <a:rect l="l" t="t" r="r" b="b"/>
              <a:pathLst>
                <a:path w="3566795" h="101600">
                  <a:moveTo>
                    <a:pt x="3063303" y="1549"/>
                  </a:moveTo>
                  <a:lnTo>
                    <a:pt x="3061754" y="0"/>
                  </a:lnTo>
                  <a:lnTo>
                    <a:pt x="1549" y="0"/>
                  </a:lnTo>
                  <a:lnTo>
                    <a:pt x="0" y="1549"/>
                  </a:lnTo>
                  <a:lnTo>
                    <a:pt x="0" y="19151"/>
                  </a:lnTo>
                  <a:lnTo>
                    <a:pt x="1549" y="20701"/>
                  </a:lnTo>
                  <a:lnTo>
                    <a:pt x="3061754" y="20701"/>
                  </a:lnTo>
                  <a:lnTo>
                    <a:pt x="3063303" y="19151"/>
                  </a:lnTo>
                  <a:lnTo>
                    <a:pt x="3063303" y="1549"/>
                  </a:lnTo>
                  <a:close/>
                </a:path>
                <a:path w="3566795" h="101600">
                  <a:moveTo>
                    <a:pt x="3566503" y="75971"/>
                  </a:moveTo>
                  <a:lnTo>
                    <a:pt x="3564471" y="73939"/>
                  </a:lnTo>
                  <a:lnTo>
                    <a:pt x="1968347" y="73939"/>
                  </a:lnTo>
                  <a:lnTo>
                    <a:pt x="1966302" y="75971"/>
                  </a:lnTo>
                  <a:lnTo>
                    <a:pt x="1966302" y="99199"/>
                  </a:lnTo>
                  <a:lnTo>
                    <a:pt x="1968347" y="101231"/>
                  </a:lnTo>
                  <a:lnTo>
                    <a:pt x="3564471" y="101231"/>
                  </a:lnTo>
                  <a:lnTo>
                    <a:pt x="3566503" y="99199"/>
                  </a:lnTo>
                  <a:lnTo>
                    <a:pt x="3566503" y="75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862249"/>
              <a:ext cx="9144000" cy="58419"/>
            </a:xfrm>
            <a:custGeom>
              <a:avLst/>
              <a:gdLst/>
              <a:ahLst/>
              <a:cxnLst/>
              <a:rect l="l" t="t" r="r" b="b"/>
              <a:pathLst>
                <a:path w="9144000" h="58419">
                  <a:moveTo>
                    <a:pt x="9144000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0" y="58000"/>
                  </a:lnTo>
                  <a:lnTo>
                    <a:pt x="9144000" y="58000"/>
                  </a:lnTo>
                  <a:lnTo>
                    <a:pt x="9144000" y="5638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" y="2732341"/>
            <a:ext cx="9144635" cy="186690"/>
            <a:chOff x="1" y="2732341"/>
            <a:chExt cx="9144635" cy="186690"/>
          </a:xfrm>
        </p:grpSpPr>
        <p:sp>
          <p:nvSpPr>
            <p:cNvPr id="12" name="object 12"/>
            <p:cNvSpPr/>
            <p:nvPr/>
          </p:nvSpPr>
          <p:spPr>
            <a:xfrm>
              <a:off x="1" y="2737243"/>
              <a:ext cx="6414135" cy="19685"/>
            </a:xfrm>
            <a:custGeom>
              <a:avLst/>
              <a:gdLst/>
              <a:ahLst/>
              <a:cxnLst/>
              <a:rect l="l" t="t" r="r" b="b"/>
              <a:pathLst>
                <a:path w="6414135" h="19685">
                  <a:moveTo>
                    <a:pt x="0" y="19405"/>
                  </a:moveTo>
                  <a:lnTo>
                    <a:pt x="6414045" y="19405"/>
                  </a:lnTo>
                  <a:lnTo>
                    <a:pt x="6414045" y="0"/>
                  </a:lnTo>
                  <a:lnTo>
                    <a:pt x="0" y="0"/>
                  </a:lnTo>
                  <a:lnTo>
                    <a:pt x="0" y="19405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2732341"/>
              <a:ext cx="9144635" cy="186690"/>
            </a:xfrm>
            <a:custGeom>
              <a:avLst/>
              <a:gdLst/>
              <a:ahLst/>
              <a:cxnLst/>
              <a:rect l="l" t="t" r="r" b="b"/>
              <a:pathLst>
                <a:path w="9144635" h="186689">
                  <a:moveTo>
                    <a:pt x="9144051" y="0"/>
                  </a:moveTo>
                  <a:lnTo>
                    <a:pt x="6414046" y="0"/>
                  </a:lnTo>
                  <a:lnTo>
                    <a:pt x="6414046" y="24307"/>
                  </a:lnTo>
                  <a:lnTo>
                    <a:pt x="0" y="24307"/>
                  </a:lnTo>
                  <a:lnTo>
                    <a:pt x="0" y="129908"/>
                  </a:lnTo>
                  <a:lnTo>
                    <a:pt x="6414046" y="129908"/>
                  </a:lnTo>
                  <a:lnTo>
                    <a:pt x="6414046" y="186296"/>
                  </a:lnTo>
                  <a:lnTo>
                    <a:pt x="9144051" y="186296"/>
                  </a:lnTo>
                  <a:lnTo>
                    <a:pt x="9144051" y="0"/>
                  </a:lnTo>
                  <a:close/>
                </a:path>
              </a:pathLst>
            </a:custGeom>
            <a:solidFill>
              <a:srgbClr val="17486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3074" y="2408427"/>
            <a:ext cx="6139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4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874" y="2963163"/>
            <a:ext cx="3087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spc="-5" dirty="0">
                <a:solidFill>
                  <a:srgbClr val="174862"/>
                </a:solidFill>
                <a:latin typeface="Arial"/>
                <a:cs typeface="Arial"/>
              </a:rPr>
              <a:t>Dr. A. Suresh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,</a:t>
            </a:r>
            <a:r>
              <a:rPr sz="1600" spc="-10" dirty="0">
                <a:solidFill>
                  <a:srgbClr val="17486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INSOFE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37704" y="237743"/>
            <a:ext cx="1377696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750848-24CA-0B5E-03EB-51C2F13210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0613" y="258711"/>
            <a:ext cx="6942773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259" dirty="0">
                <a:solidFill>
                  <a:srgbClr val="00B050"/>
                </a:solidFill>
              </a:rPr>
              <a:t>vCore-based</a:t>
            </a:r>
            <a:r>
              <a:rPr b="1" spc="-105" dirty="0">
                <a:solidFill>
                  <a:srgbClr val="00B050"/>
                </a:solidFill>
              </a:rPr>
              <a:t> </a:t>
            </a:r>
            <a:r>
              <a:rPr b="1" spc="75" dirty="0">
                <a:solidFill>
                  <a:srgbClr val="00B050"/>
                </a:solidFill>
              </a:rPr>
              <a:t>vs</a:t>
            </a:r>
            <a:r>
              <a:rPr b="1" spc="-86" dirty="0">
                <a:solidFill>
                  <a:srgbClr val="00B050"/>
                </a:solidFill>
              </a:rPr>
              <a:t> </a:t>
            </a:r>
            <a:r>
              <a:rPr b="1" spc="161" dirty="0">
                <a:solidFill>
                  <a:srgbClr val="00B050"/>
                </a:solidFill>
              </a:rPr>
              <a:t>DTU-based</a:t>
            </a:r>
            <a:r>
              <a:rPr b="1" spc="-105" dirty="0">
                <a:solidFill>
                  <a:srgbClr val="00B050"/>
                </a:solidFill>
              </a:rPr>
              <a:t> </a:t>
            </a:r>
            <a:r>
              <a:rPr b="1" spc="307" dirty="0">
                <a:solidFill>
                  <a:srgbClr val="00B050"/>
                </a:solidFill>
              </a:rPr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964" y="1583150"/>
            <a:ext cx="541401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197668" algn="l"/>
              </a:tabLst>
            </a:pPr>
            <a:r>
              <a:rPr b="1" spc="-4" dirty="0">
                <a:solidFill>
                  <a:srgbClr val="0070C0"/>
                </a:solidFill>
                <a:latin typeface="Palatino Linotype"/>
                <a:cs typeface="Palatino Linotype"/>
              </a:rPr>
              <a:t>vCore-based	DTU-based</a:t>
            </a:r>
            <a:endParaRPr dirty="0">
              <a:solidFill>
                <a:srgbClr val="0070C0"/>
              </a:solidFill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6255" y="2080355"/>
            <a:ext cx="3860483" cy="188657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14789" marR="279083" indent="-205740">
              <a:spcBef>
                <a:spcPts val="71"/>
              </a:spcBef>
              <a:buClr>
                <a:srgbClr val="616B1A"/>
              </a:buClr>
              <a:buSzPct val="93181"/>
              <a:buFont typeface="Segoe UI Symbol"/>
              <a:buChar char="⚫"/>
              <a:tabLst>
                <a:tab pos="214789" algn="l"/>
                <a:tab pos="215265" algn="l"/>
              </a:tabLst>
            </a:pPr>
            <a:r>
              <a:rPr sz="1400" spc="-4" dirty="0">
                <a:latin typeface="Arial"/>
                <a:cs typeface="Arial"/>
              </a:rPr>
              <a:t>For Single database, elastic pool and  managed instance</a:t>
            </a:r>
          </a:p>
          <a:p>
            <a:pPr marL="215265" indent="-205740">
              <a:spcBef>
                <a:spcPts val="398"/>
              </a:spcBef>
              <a:buClr>
                <a:srgbClr val="616B1A"/>
              </a:buClr>
              <a:buSzPct val="95454"/>
              <a:buFont typeface="Segoe UI Symbol"/>
              <a:buChar char="⚫"/>
              <a:tabLst>
                <a:tab pos="214789" algn="l"/>
                <a:tab pos="215265" algn="l"/>
              </a:tabLst>
            </a:pPr>
            <a:r>
              <a:rPr sz="1400" spc="-4" dirty="0">
                <a:latin typeface="Arial"/>
                <a:cs typeface="Arial"/>
              </a:rPr>
              <a:t>Best for customers who need flexibility,</a:t>
            </a:r>
          </a:p>
          <a:p>
            <a:pPr marL="214789"/>
            <a:r>
              <a:rPr sz="1400" spc="-4" dirty="0">
                <a:latin typeface="Arial"/>
                <a:cs typeface="Arial"/>
              </a:rPr>
              <a:t>control, and transparency</a:t>
            </a:r>
          </a:p>
          <a:p>
            <a:pPr marL="214789" marR="263366" indent="-205740">
              <a:spcBef>
                <a:spcPts val="398"/>
              </a:spcBef>
              <a:buClr>
                <a:srgbClr val="616B1A"/>
              </a:buClr>
              <a:buSzPct val="93181"/>
              <a:buFont typeface="Segoe UI Symbol"/>
              <a:buChar char="⚫"/>
              <a:tabLst>
                <a:tab pos="214789" algn="l"/>
                <a:tab pos="215265" algn="l"/>
              </a:tabLst>
            </a:pPr>
            <a:r>
              <a:rPr sz="1400" spc="-4" dirty="0">
                <a:latin typeface="Arial"/>
                <a:cs typeface="Arial"/>
              </a:rPr>
              <a:t>Straightforward way to translate on-  premises workload to the cloud</a:t>
            </a:r>
          </a:p>
          <a:p>
            <a:pPr marL="215265" indent="-205740">
              <a:spcBef>
                <a:spcPts val="394"/>
              </a:spcBef>
              <a:buClr>
                <a:srgbClr val="616B1A"/>
              </a:buClr>
              <a:buSzPct val="95454"/>
              <a:buFont typeface="Segoe UI Symbol"/>
              <a:buChar char="⚫"/>
              <a:tabLst>
                <a:tab pos="214789" algn="l"/>
                <a:tab pos="215265" algn="l"/>
              </a:tabLst>
            </a:pPr>
            <a:r>
              <a:rPr sz="1400" spc="-4" dirty="0">
                <a:latin typeface="Arial"/>
                <a:cs typeface="Arial"/>
              </a:rPr>
              <a:t>Microsoft recommends vCore-based</a:t>
            </a:r>
          </a:p>
          <a:p>
            <a:pPr marL="214789">
              <a:spcBef>
                <a:spcPts val="4"/>
              </a:spcBef>
            </a:pPr>
            <a:r>
              <a:rPr sz="1400" spc="-4" dirty="0">
                <a:latin typeface="Arial"/>
                <a:cs typeface="Arial"/>
              </a:rPr>
              <a:t>model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685800" y="1952024"/>
            <a:ext cx="8694891" cy="188657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4216241" marR="226219" indent="-205740">
              <a:spcBef>
                <a:spcPts val="71"/>
              </a:spcBef>
              <a:buClr>
                <a:srgbClr val="616B1A"/>
              </a:buClr>
              <a:buSzPct val="93181"/>
              <a:buFont typeface="Segoe UI Symbol"/>
              <a:buChar char="⚫"/>
              <a:tabLst>
                <a:tab pos="4216241" algn="l"/>
                <a:tab pos="4216718" algn="l"/>
              </a:tabLst>
            </a:pPr>
            <a:r>
              <a:rPr spc="-4" dirty="0"/>
              <a:t>Only for single database and elastic </a:t>
            </a:r>
            <a:r>
              <a:rPr spc="-401" dirty="0"/>
              <a:t> </a:t>
            </a:r>
            <a:r>
              <a:rPr spc="-4" dirty="0"/>
              <a:t>pool</a:t>
            </a:r>
          </a:p>
          <a:p>
            <a:pPr marL="4216718" indent="-205740">
              <a:spcBef>
                <a:spcPts val="398"/>
              </a:spcBef>
              <a:buClr>
                <a:srgbClr val="616B1A"/>
              </a:buClr>
              <a:buSzPct val="95454"/>
              <a:buFont typeface="Segoe UI Symbol"/>
              <a:buChar char="⚫"/>
              <a:tabLst>
                <a:tab pos="4216241" algn="l"/>
                <a:tab pos="4216718" algn="l"/>
              </a:tabLst>
            </a:pPr>
            <a:r>
              <a:rPr spc="-4" dirty="0"/>
              <a:t>Best</a:t>
            </a:r>
            <a:r>
              <a:rPr spc="-8" dirty="0"/>
              <a:t> </a:t>
            </a:r>
            <a:r>
              <a:rPr spc="-4" dirty="0"/>
              <a:t>for</a:t>
            </a:r>
            <a:r>
              <a:rPr spc="11" dirty="0"/>
              <a:t> </a:t>
            </a:r>
            <a:r>
              <a:rPr spc="-4" dirty="0"/>
              <a:t>customers</a:t>
            </a:r>
            <a:r>
              <a:rPr dirty="0"/>
              <a:t> </a:t>
            </a:r>
            <a:r>
              <a:rPr spc="-4" dirty="0"/>
              <a:t>who</a:t>
            </a:r>
            <a:r>
              <a:rPr spc="-15" dirty="0"/>
              <a:t> </a:t>
            </a:r>
            <a:r>
              <a:rPr spc="-11" dirty="0"/>
              <a:t>want</a:t>
            </a:r>
            <a:r>
              <a:rPr spc="-15" dirty="0"/>
              <a:t> </a:t>
            </a:r>
            <a:r>
              <a:rPr spc="-4" dirty="0"/>
              <a:t>single,</a:t>
            </a:r>
          </a:p>
          <a:p>
            <a:pPr marL="4216241"/>
            <a:r>
              <a:rPr spc="-8" dirty="0"/>
              <a:t>preconfigured</a:t>
            </a:r>
            <a:r>
              <a:rPr spc="19" dirty="0"/>
              <a:t> </a:t>
            </a:r>
            <a:r>
              <a:rPr spc="-8" dirty="0"/>
              <a:t>resource</a:t>
            </a:r>
            <a:r>
              <a:rPr spc="15" dirty="0"/>
              <a:t> </a:t>
            </a:r>
            <a:r>
              <a:rPr spc="-4" dirty="0"/>
              <a:t>options</a:t>
            </a:r>
          </a:p>
          <a:p>
            <a:pPr marL="4216241" marR="276701" indent="-205740">
              <a:spcBef>
                <a:spcPts val="398"/>
              </a:spcBef>
              <a:buClr>
                <a:srgbClr val="616B1A"/>
              </a:buClr>
              <a:buSzPct val="93181"/>
              <a:buFont typeface="Segoe UI Symbol"/>
              <a:buChar char="⚫"/>
              <a:tabLst>
                <a:tab pos="4216241" algn="l"/>
                <a:tab pos="4216718" algn="l"/>
              </a:tabLst>
            </a:pPr>
            <a:r>
              <a:rPr spc="-4" dirty="0"/>
              <a:t>Might need to calculate the needed </a:t>
            </a:r>
            <a:r>
              <a:rPr spc="-401" dirty="0"/>
              <a:t> </a:t>
            </a:r>
            <a:r>
              <a:rPr spc="-4" dirty="0"/>
              <a:t>DTUs</a:t>
            </a:r>
            <a:r>
              <a:rPr spc="4" dirty="0"/>
              <a:t> </a:t>
            </a:r>
            <a:r>
              <a:rPr spc="-8" dirty="0"/>
              <a:t>before</a:t>
            </a:r>
            <a:r>
              <a:rPr spc="-4" dirty="0"/>
              <a:t> migration</a:t>
            </a:r>
          </a:p>
          <a:p>
            <a:pPr marL="4216241" marR="3810" indent="-205740">
              <a:spcBef>
                <a:spcPts val="394"/>
              </a:spcBef>
              <a:buClr>
                <a:srgbClr val="616B1A"/>
              </a:buClr>
              <a:buSzPct val="95454"/>
              <a:buFont typeface="Segoe UI Symbol"/>
              <a:buChar char="⚫"/>
              <a:tabLst>
                <a:tab pos="4216241" algn="l"/>
                <a:tab pos="4216718" algn="l"/>
              </a:tabLst>
            </a:pPr>
            <a:r>
              <a:rPr spc="-4" dirty="0"/>
              <a:t>If the</a:t>
            </a:r>
            <a:r>
              <a:rPr spc="-15" dirty="0"/>
              <a:t> </a:t>
            </a:r>
            <a:r>
              <a:rPr spc="-4" dirty="0"/>
              <a:t>DTU-based</a:t>
            </a:r>
            <a:r>
              <a:rPr spc="4" dirty="0"/>
              <a:t> </a:t>
            </a:r>
            <a:r>
              <a:rPr spc="-4" dirty="0"/>
              <a:t>purchasing</a:t>
            </a:r>
            <a:r>
              <a:rPr spc="4" dirty="0"/>
              <a:t> </a:t>
            </a:r>
            <a:r>
              <a:rPr spc="-4" dirty="0"/>
              <a:t>model </a:t>
            </a:r>
            <a:r>
              <a:rPr dirty="0"/>
              <a:t> </a:t>
            </a:r>
            <a:r>
              <a:rPr spc="-4" dirty="0"/>
              <a:t>needs</a:t>
            </a:r>
            <a:r>
              <a:rPr spc="-8" dirty="0"/>
              <a:t> </a:t>
            </a:r>
            <a:r>
              <a:rPr spc="-11" dirty="0"/>
              <a:t>your</a:t>
            </a:r>
            <a:r>
              <a:rPr dirty="0"/>
              <a:t> </a:t>
            </a:r>
            <a:r>
              <a:rPr spc="-8" dirty="0"/>
              <a:t>performance</a:t>
            </a:r>
            <a:r>
              <a:rPr dirty="0"/>
              <a:t> </a:t>
            </a:r>
            <a:r>
              <a:rPr spc="-4" dirty="0"/>
              <a:t>and</a:t>
            </a:r>
            <a:r>
              <a:rPr spc="-8" dirty="0"/>
              <a:t> </a:t>
            </a:r>
            <a:r>
              <a:rPr spc="-4" dirty="0"/>
              <a:t>business </a:t>
            </a:r>
            <a:r>
              <a:rPr spc="-401" dirty="0"/>
              <a:t> </a:t>
            </a:r>
            <a:r>
              <a:rPr spc="-4" dirty="0"/>
              <a:t>requirements,</a:t>
            </a:r>
            <a:r>
              <a:rPr dirty="0"/>
              <a:t> </a:t>
            </a:r>
            <a:r>
              <a:rPr spc="-11" dirty="0"/>
              <a:t>you</a:t>
            </a:r>
            <a:r>
              <a:rPr spc="-8" dirty="0"/>
              <a:t> </a:t>
            </a:r>
            <a:r>
              <a:rPr spc="-4" dirty="0"/>
              <a:t>should</a:t>
            </a:r>
            <a:r>
              <a:rPr spc="-8" dirty="0"/>
              <a:t> </a:t>
            </a:r>
            <a:r>
              <a:rPr spc="-4" dirty="0"/>
              <a:t>continue </a:t>
            </a:r>
            <a:r>
              <a:rPr dirty="0"/>
              <a:t> </a:t>
            </a:r>
            <a:r>
              <a:rPr spc="-8" dirty="0"/>
              <a:t>using</a:t>
            </a:r>
            <a:r>
              <a:rPr spc="-4" dirty="0"/>
              <a:t> it.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E7490-21C8-B890-CF17-018E8FC2E4C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B3B1B-3AA2-C057-314D-5C77BADAEF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10</a:t>
            </a:fld>
            <a:endParaRPr lang="en-IN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7D0C-CB04-E797-6B0B-A2067C97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IaaS – Azure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E351D-16D0-90ED-5122-87506553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2F655-4A91-5931-29AF-FB9F262AB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7ACA8-1BC7-9237-564C-EBC30F37154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12CB6-8BE4-008C-26C2-8F27E05339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100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30186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7F49-86FC-4302-356A-8E04F9A3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Resource Deletion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7FB59-2E9D-ED9D-CDEF-C24AEEF42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3988B-014B-076D-5EC6-B869A635F94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D2A78-711C-69F0-948E-E738BFE9D3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101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B59DB-0225-F884-C636-50AD4D83B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7" cy="35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822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52DC4D-B380-CFE1-B48E-0708F0B3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09" y="842391"/>
            <a:ext cx="5959783" cy="263149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algn="ctr">
              <a:defRPr/>
            </a:pPr>
            <a:r>
              <a:rPr lang="en-US" sz="4500" dirty="0">
                <a:latin typeface="Freestyle Script" panose="030804020302050B0404" pitchFamily="66" charset="0"/>
              </a:rPr>
              <a:t>Q&amp;A 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7A09-1C50-82C8-BACF-50E6081F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FF34D5F8-E886-BC40-8208-E54E1EC2BBB2}" type="slidenum">
              <a:rPr lang="en-US" altLang="en-US" smtClean="0"/>
              <a:pPr/>
              <a:t>102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9876" name="Google Shape;409;p51" descr="thank you ಗೆ ಚಿತ್ರದ ಫಲಿತಾಂಶ">
            <a:extLst>
              <a:ext uri="{FF2B5EF4-FFF2-40B4-BE49-F238E27FC236}">
                <a16:creationId xmlns:a16="http://schemas.microsoft.com/office/drawing/2014/main" id="{E4E1E8A3-4F90-67E9-EAD2-CE58C533F9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49" y="2432973"/>
            <a:ext cx="2528888" cy="155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Google Shape;410;p51" descr="flower bouquet ಗೆ ಚಿತ್ರದ ಫಲಿತಾಂಶ">
            <a:extLst>
              <a:ext uri="{FF2B5EF4-FFF2-40B4-BE49-F238E27FC236}">
                <a16:creationId xmlns:a16="http://schemas.microsoft.com/office/drawing/2014/main" id="{77C5491C-24EB-F72D-36DC-5CA56F04AE3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47" y="2797969"/>
            <a:ext cx="120491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1699A-E803-645D-0B40-5E85A0AF4F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255" y="285750"/>
            <a:ext cx="8390916" cy="3784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400" b="1" spc="153" dirty="0">
                <a:solidFill>
                  <a:srgbClr val="00B050"/>
                </a:solidFill>
              </a:rPr>
              <a:t>Converting</a:t>
            </a:r>
            <a:r>
              <a:rPr sz="2400" b="1" spc="-49" dirty="0">
                <a:solidFill>
                  <a:srgbClr val="00B050"/>
                </a:solidFill>
              </a:rPr>
              <a:t> </a:t>
            </a:r>
            <a:r>
              <a:rPr sz="2400" b="1" spc="131" dirty="0">
                <a:solidFill>
                  <a:srgbClr val="00B050"/>
                </a:solidFill>
              </a:rPr>
              <a:t>DTU-based</a:t>
            </a:r>
            <a:r>
              <a:rPr sz="2400" b="1" spc="-60" dirty="0">
                <a:solidFill>
                  <a:srgbClr val="00B050"/>
                </a:solidFill>
              </a:rPr>
              <a:t> </a:t>
            </a:r>
            <a:r>
              <a:rPr sz="2400" b="1" spc="255" dirty="0">
                <a:solidFill>
                  <a:srgbClr val="00B050"/>
                </a:solidFill>
              </a:rPr>
              <a:t>Model</a:t>
            </a:r>
            <a:r>
              <a:rPr sz="2400" b="1" spc="-60" dirty="0">
                <a:solidFill>
                  <a:srgbClr val="00B050"/>
                </a:solidFill>
              </a:rPr>
              <a:t> </a:t>
            </a:r>
            <a:r>
              <a:rPr sz="2400" b="1" spc="83" dirty="0">
                <a:solidFill>
                  <a:srgbClr val="00B050"/>
                </a:solidFill>
              </a:rPr>
              <a:t>to</a:t>
            </a:r>
            <a:r>
              <a:rPr sz="2400" b="1" spc="-56" dirty="0">
                <a:solidFill>
                  <a:srgbClr val="00B050"/>
                </a:solidFill>
              </a:rPr>
              <a:t> </a:t>
            </a:r>
            <a:r>
              <a:rPr sz="2400" b="1" spc="214" dirty="0">
                <a:solidFill>
                  <a:srgbClr val="00B050"/>
                </a:solidFill>
              </a:rPr>
              <a:t>vCore-based</a:t>
            </a:r>
            <a:endParaRPr sz="2400" b="1" dirty="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6255" y="1459706"/>
            <a:ext cx="8246745" cy="173364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94799" marR="3810" indent="-285750">
              <a:spcBef>
                <a:spcPts val="79"/>
              </a:spcBef>
              <a:buClr>
                <a:srgbClr val="616B1A"/>
              </a:buClr>
              <a:buSzPct val="94230"/>
              <a:buFont typeface="Wingdings" pitchFamily="2" charset="2"/>
              <a:buChar char="Ø"/>
              <a:tabLst>
                <a:tab pos="215265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sz="1600" spc="-11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sz="1600" spc="-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consumes</a:t>
            </a:r>
            <a:r>
              <a:rPr sz="16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300</a:t>
            </a:r>
            <a:r>
              <a:rPr sz="16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6" dirty="0">
                <a:latin typeface="Arial" panose="020B0604020202020204" pitchFamily="34" charset="0"/>
                <a:cs typeface="Arial" panose="020B0604020202020204" pitchFamily="34" charset="0"/>
              </a:rPr>
              <a:t>DTUs, </a:t>
            </a:r>
            <a:r>
              <a:rPr sz="1600" spc="-4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converting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the vCore-based</a:t>
            </a:r>
            <a:r>
              <a:rPr sz="16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might reduce</a:t>
            </a:r>
            <a:r>
              <a:rPr sz="16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8" dirty="0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34"/>
              </a:spcBef>
              <a:buClr>
                <a:srgbClr val="616B1A"/>
              </a:buClr>
              <a:buFont typeface="Wingdings" pitchFamily="2" charset="2"/>
              <a:buChar char="Ø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275" indent="-285750">
              <a:spcBef>
                <a:spcPts val="4"/>
              </a:spcBef>
              <a:buClr>
                <a:srgbClr val="616B1A"/>
              </a:buClr>
              <a:buSzPct val="94230"/>
              <a:buFont typeface="Wingdings" pitchFamily="2" charset="2"/>
              <a:buChar char="Ø"/>
              <a:tabLst>
                <a:tab pos="215265" algn="l"/>
              </a:tabLst>
            </a:pPr>
            <a:r>
              <a:rPr sz="1600" spc="-53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can use</a:t>
            </a:r>
            <a:r>
              <a:rPr sz="1600" spc="-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8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r>
              <a:rPr sz="1600" spc="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1600" spc="-7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sz="1600" spc="-11" dirty="0">
                <a:latin typeface="Arial" panose="020B0604020202020204" pitchFamily="34" charset="0"/>
                <a:cs typeface="Arial" panose="020B0604020202020204" pitchFamily="34" charset="0"/>
              </a:rPr>
              <a:t> Portal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8" dirty="0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sz="1600" spc="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600" spc="-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vCore</a:t>
            </a:r>
          </a:p>
          <a:p>
            <a:pPr marL="214789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sz="16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model with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‘no</a:t>
            </a:r>
            <a:r>
              <a:rPr sz="16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downtime’.</a:t>
            </a:r>
          </a:p>
          <a:p>
            <a:pPr marL="285750" indent="-285750">
              <a:spcBef>
                <a:spcPts val="38"/>
              </a:spcBef>
              <a:buFont typeface="Wingdings" pitchFamily="2" charset="2"/>
              <a:buChar char="Ø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4799" marR="170974" indent="-285750">
              <a:buClr>
                <a:srgbClr val="616B1A"/>
              </a:buClr>
              <a:buSzPct val="94230"/>
              <a:buFont typeface="Wingdings" pitchFamily="2" charset="2"/>
              <a:buChar char="Ø"/>
              <a:tabLst>
                <a:tab pos="215265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Azure SQL Database managed instance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vCore-based </a:t>
            </a:r>
            <a:r>
              <a:rPr sz="1600" spc="-4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purchasing</a:t>
            </a:r>
            <a:r>
              <a:rPr sz="1600" spc="-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7F8CE-58F3-777B-1CB1-6BBB48AFE96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9203C-FE15-24E1-336C-248C392022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11</a:t>
            </a:fld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441" y="270494"/>
            <a:ext cx="6957117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b="1" spc="105" dirty="0">
                <a:solidFill>
                  <a:srgbClr val="00B050"/>
                </a:solidFill>
              </a:rPr>
              <a:t>Azure</a:t>
            </a:r>
            <a:r>
              <a:rPr sz="3000" b="1" spc="-64" dirty="0">
                <a:solidFill>
                  <a:srgbClr val="00B050"/>
                </a:solidFill>
              </a:rPr>
              <a:t> </a:t>
            </a:r>
            <a:r>
              <a:rPr sz="3000" b="1" spc="161" dirty="0">
                <a:solidFill>
                  <a:srgbClr val="00B050"/>
                </a:solidFill>
              </a:rPr>
              <a:t>SQL</a:t>
            </a:r>
            <a:r>
              <a:rPr sz="3000" b="1" spc="-71" dirty="0">
                <a:solidFill>
                  <a:srgbClr val="00B050"/>
                </a:solidFill>
              </a:rPr>
              <a:t> </a:t>
            </a:r>
            <a:r>
              <a:rPr sz="3000" b="1" spc="278" dirty="0">
                <a:solidFill>
                  <a:srgbClr val="00B050"/>
                </a:solidFill>
              </a:rPr>
              <a:t>Database</a:t>
            </a:r>
            <a:r>
              <a:rPr sz="3000" b="1" spc="-49" dirty="0">
                <a:solidFill>
                  <a:srgbClr val="00B050"/>
                </a:solidFill>
              </a:rPr>
              <a:t> </a:t>
            </a:r>
            <a:r>
              <a:rPr sz="3000" b="1" spc="113" dirty="0">
                <a:solidFill>
                  <a:srgbClr val="00B050"/>
                </a:solidFill>
              </a:rPr>
              <a:t>Service</a:t>
            </a:r>
            <a:r>
              <a:rPr sz="3000" b="1" spc="-83" dirty="0">
                <a:solidFill>
                  <a:srgbClr val="00B050"/>
                </a:solidFill>
              </a:rPr>
              <a:t> </a:t>
            </a:r>
            <a:r>
              <a:rPr sz="3000" b="1" spc="-146" dirty="0">
                <a:solidFill>
                  <a:srgbClr val="00B050"/>
                </a:solidFill>
              </a:rPr>
              <a:t>Tiers</a:t>
            </a:r>
            <a:endParaRPr sz="3000" b="1" dirty="0">
              <a:solidFill>
                <a:srgbClr val="00B05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67342" y="1473696"/>
            <a:ext cx="6314599" cy="3398044"/>
            <a:chOff x="1556456" y="1964927"/>
            <a:chExt cx="8419465" cy="4530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6456" y="1964927"/>
              <a:ext cx="8419012" cy="38811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6724" y="5431535"/>
              <a:ext cx="2997707" cy="7848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6159" y="5471160"/>
              <a:ext cx="2883662" cy="6705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0684" y="5431523"/>
              <a:ext cx="3255264" cy="10637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0119" y="5471160"/>
              <a:ext cx="3140202" cy="949462"/>
            </a:xfrm>
            <a:prstGeom prst="rect">
              <a:avLst/>
            </a:prstGeom>
          </p:spPr>
        </p:pic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B8DCDC-F4A8-A575-0C30-37A458035B9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74B007D-B9D3-48E3-DAA9-0E5ECE2F42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12</a:t>
            </a:fld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8182" y="209550"/>
            <a:ext cx="6943116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b="1" spc="105" dirty="0">
                <a:solidFill>
                  <a:srgbClr val="00B050"/>
                </a:solidFill>
              </a:rPr>
              <a:t>Azure</a:t>
            </a:r>
            <a:r>
              <a:rPr sz="3000" b="1" spc="-64" dirty="0">
                <a:solidFill>
                  <a:srgbClr val="00B050"/>
                </a:solidFill>
              </a:rPr>
              <a:t> </a:t>
            </a:r>
            <a:r>
              <a:rPr sz="3000" b="1" spc="161" dirty="0">
                <a:solidFill>
                  <a:srgbClr val="00B050"/>
                </a:solidFill>
              </a:rPr>
              <a:t>SQL</a:t>
            </a:r>
            <a:r>
              <a:rPr sz="3000" b="1" spc="-71" dirty="0">
                <a:solidFill>
                  <a:srgbClr val="00B050"/>
                </a:solidFill>
              </a:rPr>
              <a:t> </a:t>
            </a:r>
            <a:r>
              <a:rPr sz="3000" b="1" spc="278" dirty="0">
                <a:solidFill>
                  <a:srgbClr val="00B050"/>
                </a:solidFill>
              </a:rPr>
              <a:t>Database</a:t>
            </a:r>
            <a:r>
              <a:rPr sz="3000" b="1" spc="-49" dirty="0">
                <a:solidFill>
                  <a:srgbClr val="00B050"/>
                </a:solidFill>
              </a:rPr>
              <a:t> </a:t>
            </a:r>
            <a:r>
              <a:rPr sz="3000" b="1" spc="139" dirty="0">
                <a:solidFill>
                  <a:srgbClr val="00B050"/>
                </a:solidFill>
              </a:rPr>
              <a:t>Options</a:t>
            </a:r>
            <a:endParaRPr sz="3000" b="1" dirty="0">
              <a:solidFill>
                <a:srgbClr val="00B05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47" y="2312288"/>
            <a:ext cx="1896809" cy="18979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1105" y="2956084"/>
            <a:ext cx="1280636" cy="557300"/>
          </a:xfrm>
          <a:prstGeom prst="rect">
            <a:avLst/>
          </a:prstGeom>
        </p:spPr>
        <p:txBody>
          <a:bodyPr vert="horz" wrap="square" lIns="0" tIns="6191" rIns="0" bIns="0" rtlCol="0">
            <a:spAutoFit/>
          </a:bodyPr>
          <a:lstStyle/>
          <a:p>
            <a:pPr marL="261938" marR="3810" indent="-252889">
              <a:lnSpc>
                <a:spcPct val="101200"/>
              </a:lnSpc>
              <a:spcBef>
                <a:spcPts val="49"/>
              </a:spcBef>
            </a:pPr>
            <a:r>
              <a:rPr dirty="0">
                <a:solidFill>
                  <a:srgbClr val="FFFFFF"/>
                </a:solidFill>
                <a:latin typeface="Palatino Linotype"/>
                <a:cs typeface="Palatino Linotype"/>
              </a:rPr>
              <a:t>Deployment  </a:t>
            </a:r>
            <a:r>
              <a:rPr spc="-4" dirty="0">
                <a:solidFill>
                  <a:srgbClr val="FFFFFF"/>
                </a:solidFill>
                <a:latin typeface="Palatino Linotype"/>
                <a:cs typeface="Palatino Linotype"/>
              </a:rPr>
              <a:t>options</a:t>
            </a:r>
            <a:endParaRPr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6055" y="2922650"/>
            <a:ext cx="516065" cy="6760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0143" y="2323719"/>
            <a:ext cx="2113978" cy="18750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09822" y="2956084"/>
            <a:ext cx="1157764" cy="557300"/>
          </a:xfrm>
          <a:prstGeom prst="rect">
            <a:avLst/>
          </a:prstGeom>
        </p:spPr>
        <p:txBody>
          <a:bodyPr vert="horz" wrap="square" lIns="0" tIns="6191" rIns="0" bIns="0" rtlCol="0">
            <a:spAutoFit/>
          </a:bodyPr>
          <a:lstStyle/>
          <a:p>
            <a:pPr marL="208121" marR="3810" indent="-199073">
              <a:lnSpc>
                <a:spcPct val="101200"/>
              </a:lnSpc>
              <a:spcBef>
                <a:spcPts val="49"/>
              </a:spcBef>
            </a:pPr>
            <a:r>
              <a:rPr dirty="0">
                <a:solidFill>
                  <a:srgbClr val="FFFFFF"/>
                </a:solidFill>
                <a:latin typeface="Palatino Linotype"/>
                <a:cs typeface="Palatino Linotype"/>
              </a:rPr>
              <a:t>Purchasi</a:t>
            </a:r>
            <a:r>
              <a:rPr spc="-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dirty="0">
                <a:solidFill>
                  <a:srgbClr val="FFFFFF"/>
                </a:solidFill>
                <a:latin typeface="Palatino Linotype"/>
                <a:cs typeface="Palatino Linotype"/>
              </a:rPr>
              <a:t>g  models</a:t>
            </a:r>
            <a:endParaRPr>
              <a:latin typeface="Palatino Linotype"/>
              <a:cs typeface="Palatino Linotype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0720" y="2922650"/>
            <a:ext cx="516064" cy="6760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64807" y="2312288"/>
            <a:ext cx="1897952" cy="189795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042308" y="2956084"/>
            <a:ext cx="746283" cy="557300"/>
          </a:xfrm>
          <a:prstGeom prst="rect">
            <a:avLst/>
          </a:prstGeom>
        </p:spPr>
        <p:txBody>
          <a:bodyPr vert="horz" wrap="square" lIns="0" tIns="6191" rIns="0" bIns="0" rtlCol="0">
            <a:spAutoFit/>
          </a:bodyPr>
          <a:lstStyle/>
          <a:p>
            <a:pPr marL="120491" marR="3810" indent="-111443">
              <a:lnSpc>
                <a:spcPct val="101200"/>
              </a:lnSpc>
              <a:spcBef>
                <a:spcPts val="49"/>
              </a:spcBef>
            </a:pPr>
            <a:r>
              <a:rPr dirty="0">
                <a:solidFill>
                  <a:srgbClr val="FFFFFF"/>
                </a:solidFill>
                <a:latin typeface="Palatino Linotype"/>
                <a:cs typeface="Palatino Linotype"/>
              </a:rPr>
              <a:t>Ser</a:t>
            </a:r>
            <a:r>
              <a:rPr spc="4" dirty="0">
                <a:solidFill>
                  <a:srgbClr val="FFFFFF"/>
                </a:solidFill>
                <a:latin typeface="Palatino Linotype"/>
                <a:cs typeface="Palatino Linotype"/>
              </a:rPr>
              <a:t>v</a:t>
            </a:r>
            <a:r>
              <a:rPr spc="-4" dirty="0">
                <a:solidFill>
                  <a:srgbClr val="FFFFFF"/>
                </a:solidFill>
                <a:latin typeface="Palatino Linotype"/>
                <a:cs typeface="Palatino Linotype"/>
              </a:rPr>
              <a:t>ice  </a:t>
            </a:r>
            <a:r>
              <a:rPr dirty="0">
                <a:solidFill>
                  <a:srgbClr val="FFFFFF"/>
                </a:solidFill>
                <a:latin typeface="Palatino Linotype"/>
                <a:cs typeface="Palatino Linotype"/>
              </a:rPr>
              <a:t>Tiers</a:t>
            </a:r>
            <a:endParaRPr>
              <a:latin typeface="Palatino Linotype"/>
              <a:cs typeface="Palatino Linotype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B5B2619-3DF3-2943-353B-391EA0AB242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4D5ED3-2E7E-B76A-BAA9-0D63B99CDA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13</a:t>
            </a:fld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4BA17-8009-266C-2B68-0DF91C6C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11572"/>
            <a:ext cx="7946377" cy="360153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811" y="1123188"/>
            <a:ext cx="7946377" cy="3601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463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3B438-998B-12E0-96E8-3F924EB4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192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9F31E-9F7B-B1F5-1E16-48F9B2C8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030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B2B00-75B6-5273-613C-6AC02A32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660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5E0F7-0E81-8D10-F222-4EE6F0461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4277989" cy="35821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18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1261C-7C71-32E3-2A16-56DACFD8A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123188"/>
            <a:ext cx="3668388" cy="358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FD154-43A2-A738-D29E-828189B8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43133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04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1845" y="281364"/>
            <a:ext cx="2480309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53" dirty="0">
                <a:solidFill>
                  <a:srgbClr val="00B050"/>
                </a:solidFill>
              </a:rPr>
              <a:t>Intro</a:t>
            </a:r>
            <a:r>
              <a:rPr b="1" spc="60" dirty="0">
                <a:solidFill>
                  <a:srgbClr val="00B050"/>
                </a:solidFill>
              </a:rPr>
              <a:t>d</a:t>
            </a:r>
            <a:r>
              <a:rPr b="1" spc="64" dirty="0">
                <a:solidFill>
                  <a:srgbClr val="00B050"/>
                </a:solidFill>
              </a:rPr>
              <a:t>uct</a:t>
            </a:r>
            <a:r>
              <a:rPr b="1" spc="23" dirty="0">
                <a:solidFill>
                  <a:srgbClr val="00B050"/>
                </a:solidFill>
              </a:rPr>
              <a:t>i</a:t>
            </a:r>
            <a:r>
              <a:rPr b="1" spc="300" dirty="0">
                <a:solidFill>
                  <a:srgbClr val="00B050"/>
                </a:solidFill>
              </a:rPr>
              <a:t>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462" y="1319022"/>
            <a:ext cx="2371725" cy="1400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0837" y="1520163"/>
            <a:ext cx="3147429" cy="10361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3919" y="2719196"/>
            <a:ext cx="3731852" cy="192244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426BB-0DD9-563A-666E-2F6F61F4C80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97D85-0A33-6294-E9A6-58DEC73056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</a:t>
            </a:fld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83258-FF53-60C8-CBF2-99940947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4134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620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BA028-9E91-77D5-5C36-3FA9BCAC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499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141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85E4-C3D1-62A4-6593-F071F2AC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4297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0563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4D043-3D2F-1F92-FAB6-5BD9B27C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56" y="1123187"/>
            <a:ext cx="7976732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21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FEF05-573C-B177-A1A0-C70D87E9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6248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7680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33DD1-C1B2-AA74-6093-0E9F8029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083989"/>
            <a:ext cx="7946377" cy="35602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79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100F7-2BA7-FC32-9150-B8256E2C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0" y="1123188"/>
            <a:ext cx="7946377" cy="35671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28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F3429-3C0B-6823-90F6-068B13F0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6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9788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CC135-5EDC-1D61-2E23-8F081E09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63354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192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271D0-0865-07A3-F1E8-352F4544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9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6428" y="218570"/>
            <a:ext cx="5099685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236" dirty="0">
                <a:solidFill>
                  <a:srgbClr val="00B050"/>
                </a:solidFill>
              </a:rPr>
              <a:t>Why</a:t>
            </a:r>
            <a:r>
              <a:rPr b="1" spc="-94" dirty="0">
                <a:solidFill>
                  <a:srgbClr val="00B050"/>
                </a:solidFill>
              </a:rPr>
              <a:t> </a:t>
            </a:r>
            <a:r>
              <a:rPr b="1" spc="184" dirty="0">
                <a:solidFill>
                  <a:srgbClr val="00B050"/>
                </a:solidFill>
              </a:rPr>
              <a:t>SQL</a:t>
            </a:r>
            <a:r>
              <a:rPr b="1" spc="-101" dirty="0">
                <a:solidFill>
                  <a:srgbClr val="00B050"/>
                </a:solidFill>
              </a:rPr>
              <a:t> </a:t>
            </a:r>
            <a:r>
              <a:rPr b="1" spc="60" dirty="0">
                <a:solidFill>
                  <a:srgbClr val="00B050"/>
                </a:solidFill>
              </a:rPr>
              <a:t>Server</a:t>
            </a:r>
            <a:r>
              <a:rPr b="1" spc="-105" dirty="0">
                <a:solidFill>
                  <a:srgbClr val="00B050"/>
                </a:solidFill>
              </a:rPr>
              <a:t> </a:t>
            </a:r>
            <a:r>
              <a:rPr b="1" spc="-38" dirty="0">
                <a:solidFill>
                  <a:srgbClr val="00B050"/>
                </a:solidFill>
              </a:rPr>
              <a:t>in</a:t>
            </a:r>
            <a:r>
              <a:rPr b="1" spc="-94" dirty="0">
                <a:solidFill>
                  <a:srgbClr val="00B050"/>
                </a:solidFill>
              </a:rPr>
              <a:t> </a:t>
            </a:r>
            <a:r>
              <a:rPr b="1" spc="217" dirty="0">
                <a:solidFill>
                  <a:srgbClr val="00B050"/>
                </a:solidFill>
              </a:rPr>
              <a:t>Azure?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972" y="1879430"/>
            <a:ext cx="579249" cy="5914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8078" y="1661921"/>
            <a:ext cx="790362" cy="14406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9862" y="3665959"/>
            <a:ext cx="1116337" cy="103847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9378" y="2637472"/>
            <a:ext cx="919163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dirty="0">
                <a:latin typeface="Palatino Linotype"/>
                <a:cs typeface="Palatino Linotype"/>
              </a:rPr>
              <a:t>Fully</a:t>
            </a:r>
            <a:r>
              <a:rPr sz="1050" spc="-56" dirty="0">
                <a:latin typeface="Palatino Linotype"/>
                <a:cs typeface="Palatino Linotype"/>
              </a:rPr>
              <a:t> </a:t>
            </a:r>
            <a:r>
              <a:rPr sz="1050" dirty="0">
                <a:latin typeface="Palatino Linotype"/>
                <a:cs typeface="Palatino Linotype"/>
              </a:rPr>
              <a:t>Managed</a:t>
            </a:r>
            <a:endParaRPr sz="105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0410" y="1716369"/>
            <a:ext cx="785703" cy="13883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7543" y="1661921"/>
            <a:ext cx="842678" cy="14406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4551" y="3430143"/>
            <a:ext cx="871369" cy="1441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10589" y="3642070"/>
            <a:ext cx="1092766" cy="10968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49928" y="3720406"/>
            <a:ext cx="922097" cy="99523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D77C26E-4A01-3A27-3F72-B5CB4789A89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4650AC-AF1E-7717-3AC7-A79747F73A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</a:t>
            </a:fld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D0DF4-93AD-89FC-F153-2285C2CE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500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144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24D02-93DC-F582-FCFC-B87371A3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123188"/>
            <a:ext cx="801178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488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C52AE-444D-DDE2-779A-AF2E6772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026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0F523-4F1B-0C76-6E30-C92D23EC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58500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3956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935E2-F020-4610-9E36-402C1420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8011790" cy="346934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443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7C5A7-4EE7-55E8-2EFC-FFF45C98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5" y="1123188"/>
            <a:ext cx="4054965" cy="352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6D166-F087-3792-5461-B9AD245B4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48" y="1123188"/>
            <a:ext cx="4343400" cy="355778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405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6FB60-4554-741E-3064-3A178F79F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3188"/>
            <a:ext cx="787151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612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53E38-B7D4-B49B-C2D1-70909D08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579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51ACF-DDBB-776C-4BFF-BCF0EBCC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6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4952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EC78D-15BC-2848-66BF-89822397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226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863" y="361950"/>
            <a:ext cx="8039100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116" dirty="0">
                <a:solidFill>
                  <a:srgbClr val="00B050"/>
                </a:solidFill>
              </a:rPr>
              <a:t>Azure</a:t>
            </a:r>
            <a:r>
              <a:rPr b="1" spc="-83" dirty="0">
                <a:solidFill>
                  <a:srgbClr val="00B050"/>
                </a:solidFill>
              </a:rPr>
              <a:t> </a:t>
            </a:r>
            <a:r>
              <a:rPr b="1" spc="229" dirty="0">
                <a:solidFill>
                  <a:srgbClr val="00B050"/>
                </a:solidFill>
              </a:rPr>
              <a:t>IaaS</a:t>
            </a:r>
            <a:r>
              <a:rPr b="1" spc="-101" dirty="0">
                <a:solidFill>
                  <a:srgbClr val="00B050"/>
                </a:solidFill>
              </a:rPr>
              <a:t> </a:t>
            </a:r>
            <a:r>
              <a:rPr b="1" spc="75" dirty="0">
                <a:solidFill>
                  <a:srgbClr val="00B050"/>
                </a:solidFill>
              </a:rPr>
              <a:t>vs</a:t>
            </a:r>
            <a:r>
              <a:rPr b="1" spc="-83" dirty="0">
                <a:solidFill>
                  <a:srgbClr val="00B050"/>
                </a:solidFill>
              </a:rPr>
              <a:t> </a:t>
            </a:r>
            <a:r>
              <a:rPr b="1" spc="304" dirty="0">
                <a:solidFill>
                  <a:srgbClr val="00B050"/>
                </a:solidFill>
              </a:rPr>
              <a:t>PaaS</a:t>
            </a:r>
            <a:r>
              <a:rPr b="1" spc="-113" dirty="0">
                <a:solidFill>
                  <a:srgbClr val="00B050"/>
                </a:solidFill>
              </a:rPr>
              <a:t> </a:t>
            </a:r>
            <a:r>
              <a:rPr b="1" spc="307" dirty="0">
                <a:solidFill>
                  <a:srgbClr val="00B050"/>
                </a:solidFill>
              </a:rPr>
              <a:t>Database</a:t>
            </a:r>
            <a:r>
              <a:rPr b="1" spc="-101" dirty="0">
                <a:solidFill>
                  <a:srgbClr val="00B050"/>
                </a:solidFill>
              </a:rPr>
              <a:t> </a:t>
            </a:r>
            <a:r>
              <a:rPr b="1" spc="124" dirty="0">
                <a:solidFill>
                  <a:srgbClr val="00B050"/>
                </a:solidFill>
              </a:rPr>
              <a:t>offerings?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041" y="2231136"/>
            <a:ext cx="1727073" cy="17590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7523" y="2286107"/>
            <a:ext cx="1831086" cy="170410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7F446-1686-E3F0-A65B-FBA214C942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615F-ADE6-C100-8E7A-9C6CC52956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</a:t>
            </a:fld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0322C-C1E3-3FF7-80BB-EC78BCF0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500" cy="347162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617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1E9B4-48A0-4FED-84CB-35A4B90E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500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5347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52C63-246F-4FF9-1486-AE7CC446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021497"/>
            <a:ext cx="7946377" cy="362276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2199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46127-E425-3BB3-4531-4E2451A5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48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8A3C8-7376-FCC9-4CB1-C14B3E18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13819"/>
            <a:ext cx="4048477" cy="3521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4BE9A-ECFC-32B3-AD2A-C3C3CEFF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87" y="1123188"/>
            <a:ext cx="4008099" cy="35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75C8D-FD3F-4D9E-0399-65D9B98BD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430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Single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C9681-832C-FCC3-728D-2C4E0AAF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185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8842" y="1257290"/>
            <a:ext cx="1098995" cy="7389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82299" y="1327747"/>
            <a:ext cx="654844" cy="560667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 indent="108585">
              <a:lnSpc>
                <a:spcPct val="101299"/>
              </a:lnSpc>
              <a:spcBef>
                <a:spcPts val="53"/>
              </a:spcBef>
            </a:pP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Azure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 Database </a:t>
            </a:r>
            <a:r>
              <a:rPr sz="1200" spc="-28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1200" spc="-1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e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r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ings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54096" y="1984229"/>
            <a:ext cx="1961198" cy="1020604"/>
            <a:chOff x="4072128" y="2645638"/>
            <a:chExt cx="2614930" cy="13608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028" y="2645638"/>
              <a:ext cx="1890522" cy="3909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2128" y="3020555"/>
              <a:ext cx="1465326" cy="9852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314796" y="2443124"/>
            <a:ext cx="57959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68" dirty="0">
                <a:solidFill>
                  <a:srgbClr val="FFFFFF"/>
                </a:solidFill>
                <a:latin typeface="Palatino Linotype"/>
                <a:cs typeface="Palatino Linotype"/>
              </a:rPr>
              <a:t>P</a:t>
            </a:r>
            <a:r>
              <a:rPr sz="21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2100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21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49349" y="2993508"/>
            <a:ext cx="1961198" cy="1020604"/>
            <a:chOff x="2199132" y="3991343"/>
            <a:chExt cx="2614930" cy="13608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3032" y="3991343"/>
              <a:ext cx="1890521" cy="389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9132" y="4366259"/>
              <a:ext cx="1465325" cy="98526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881187" y="3438240"/>
            <a:ext cx="637223" cy="37414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 indent="101441">
              <a:lnSpc>
                <a:spcPct val="101299"/>
              </a:lnSpc>
              <a:spcBef>
                <a:spcPts val="53"/>
              </a:spcBef>
            </a:pP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Single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 Da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ta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base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4096" y="2993516"/>
            <a:ext cx="1099185" cy="1020128"/>
            <a:chOff x="4072128" y="3991355"/>
            <a:chExt cx="1465580" cy="136017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6028" y="3991355"/>
              <a:ext cx="19050" cy="3970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2128" y="4366259"/>
              <a:ext cx="1465326" cy="98526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207353" y="3438240"/>
            <a:ext cx="794385" cy="37414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88106" marR="3810" indent="-79058">
              <a:lnSpc>
                <a:spcPct val="101299"/>
              </a:lnSpc>
              <a:spcBef>
                <a:spcPts val="53"/>
              </a:spcBef>
            </a:pP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Elastic</a:t>
            </a:r>
            <a:r>
              <a:rPr sz="1200" spc="-5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11" dirty="0">
                <a:solidFill>
                  <a:srgbClr val="FFFFFF"/>
                </a:solidFill>
                <a:latin typeface="Palatino Linotype"/>
                <a:cs typeface="Palatino Linotype"/>
              </a:rPr>
              <a:t>Pool </a:t>
            </a:r>
            <a:r>
              <a:rPr sz="1200" spc="-28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Database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97021" y="2993508"/>
            <a:ext cx="1961198" cy="1020604"/>
            <a:chOff x="4796028" y="3991343"/>
            <a:chExt cx="2614930" cy="136080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6028" y="3991343"/>
              <a:ext cx="1890522" cy="3893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5124" y="4366259"/>
              <a:ext cx="1465326" cy="9852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82013" y="3438240"/>
            <a:ext cx="654844" cy="37414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48101" marR="3810" indent="-39052">
              <a:lnSpc>
                <a:spcPct val="101299"/>
              </a:lnSpc>
              <a:spcBef>
                <a:spcPts val="53"/>
              </a:spcBef>
            </a:pP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M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ged  Instance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01767" y="1984229"/>
            <a:ext cx="1961198" cy="1020604"/>
            <a:chOff x="6669023" y="2645638"/>
            <a:chExt cx="2614930" cy="136080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9023" y="2645638"/>
              <a:ext cx="1890522" cy="3909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8119" y="3020555"/>
              <a:ext cx="1465326" cy="98527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156960" y="2443124"/>
            <a:ext cx="51768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dirty="0">
                <a:solidFill>
                  <a:srgbClr val="FFFFFF"/>
                </a:solidFill>
                <a:latin typeface="Palatino Linotype"/>
                <a:cs typeface="Palatino Linotype"/>
              </a:rPr>
              <a:t>IaaS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63589" y="2993516"/>
            <a:ext cx="1099185" cy="1020128"/>
            <a:chOff x="7818119" y="3991355"/>
            <a:chExt cx="1465580" cy="136017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2019" y="3991355"/>
              <a:ext cx="19050" cy="3970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8119" y="4366259"/>
              <a:ext cx="1465326" cy="98526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026657" y="3345657"/>
            <a:ext cx="774383" cy="560667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 algn="ctr">
              <a:lnSpc>
                <a:spcPct val="101299"/>
              </a:lnSpc>
              <a:spcBef>
                <a:spcPts val="53"/>
              </a:spcBef>
            </a:pP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Q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L</a:t>
            </a:r>
            <a:r>
              <a:rPr sz="1200" spc="-4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Ser</a:t>
            </a:r>
            <a:r>
              <a:rPr sz="1200" spc="-26" dirty="0">
                <a:solidFill>
                  <a:srgbClr val="FFFFFF"/>
                </a:solidFill>
                <a:latin typeface="Palatino Linotype"/>
                <a:cs typeface="Palatino Linotype"/>
              </a:rPr>
              <a:t>v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er  hosted on 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VM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987284" y="386518"/>
            <a:ext cx="6943115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b="1" spc="105" dirty="0">
                <a:solidFill>
                  <a:srgbClr val="00B050"/>
                </a:solidFill>
              </a:rPr>
              <a:t>Azure</a:t>
            </a:r>
            <a:r>
              <a:rPr sz="3000" b="1" spc="-64" dirty="0">
                <a:solidFill>
                  <a:srgbClr val="00B050"/>
                </a:solidFill>
              </a:rPr>
              <a:t> </a:t>
            </a:r>
            <a:r>
              <a:rPr sz="3000" b="1" spc="278" dirty="0">
                <a:solidFill>
                  <a:srgbClr val="00B050"/>
                </a:solidFill>
              </a:rPr>
              <a:t>Database</a:t>
            </a:r>
            <a:r>
              <a:rPr sz="3000" b="1" spc="-56" dirty="0">
                <a:solidFill>
                  <a:srgbClr val="00B050"/>
                </a:solidFill>
              </a:rPr>
              <a:t> </a:t>
            </a:r>
            <a:r>
              <a:rPr sz="3000" b="1" spc="19" dirty="0">
                <a:solidFill>
                  <a:srgbClr val="00B050"/>
                </a:solidFill>
              </a:rPr>
              <a:t>Elastic</a:t>
            </a:r>
            <a:r>
              <a:rPr sz="3000" b="1" spc="-71" dirty="0">
                <a:solidFill>
                  <a:srgbClr val="00B050"/>
                </a:solidFill>
              </a:rPr>
              <a:t> </a:t>
            </a:r>
            <a:r>
              <a:rPr sz="3000" b="1" spc="127" dirty="0">
                <a:solidFill>
                  <a:srgbClr val="00B050"/>
                </a:solidFill>
              </a:rPr>
              <a:t>Pool</a:t>
            </a:r>
            <a:endParaRPr sz="3000" b="1" dirty="0">
              <a:solidFill>
                <a:srgbClr val="00B050"/>
              </a:solidFill>
            </a:endParaRPr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94484" y="3247263"/>
            <a:ext cx="3999357" cy="114071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26430" y="3247453"/>
            <a:ext cx="1369314" cy="92564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72290055-F410-71A1-A47B-C1ACF6EA99C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F16ECF98-CFF5-E33F-D207-54242D8F0E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9391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57200" y="1200150"/>
            <a:ext cx="8153400" cy="56409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dirty="0">
                <a:latin typeface="Palatino Linotype"/>
                <a:cs typeface="Palatino Linotype"/>
              </a:rPr>
              <a:t>An </a:t>
            </a:r>
            <a:r>
              <a:rPr spc="-11" dirty="0">
                <a:latin typeface="Palatino Linotype"/>
                <a:cs typeface="Palatino Linotype"/>
              </a:rPr>
              <a:t>Azure </a:t>
            </a:r>
            <a:r>
              <a:rPr dirty="0">
                <a:latin typeface="Palatino Linotype"/>
                <a:cs typeface="Palatino Linotype"/>
              </a:rPr>
              <a:t>SQL Elastic Pool </a:t>
            </a:r>
            <a:r>
              <a:rPr spc="-4" dirty="0">
                <a:latin typeface="Palatino Linotype"/>
                <a:cs typeface="Palatino Linotype"/>
              </a:rPr>
              <a:t>allows </a:t>
            </a:r>
            <a:r>
              <a:rPr dirty="0">
                <a:latin typeface="Palatino Linotype"/>
                <a:cs typeface="Palatino Linotype"/>
              </a:rPr>
              <a:t>you to </a:t>
            </a:r>
            <a:r>
              <a:rPr spc="-4" dirty="0">
                <a:latin typeface="Palatino Linotype"/>
                <a:cs typeface="Palatino Linotype"/>
              </a:rPr>
              <a:t>allocate </a:t>
            </a:r>
            <a:r>
              <a:rPr dirty="0">
                <a:latin typeface="Palatino Linotype"/>
                <a:cs typeface="Palatino Linotype"/>
              </a:rPr>
              <a:t>a </a:t>
            </a:r>
            <a:r>
              <a:rPr spc="-11" dirty="0">
                <a:latin typeface="Palatino Linotype"/>
                <a:cs typeface="Palatino Linotype"/>
              </a:rPr>
              <a:t>shared </a:t>
            </a:r>
            <a:r>
              <a:rPr spc="-8" dirty="0">
                <a:latin typeface="Palatino Linotype"/>
                <a:cs typeface="Palatino Linotype"/>
              </a:rPr>
              <a:t>set </a:t>
            </a:r>
            <a:r>
              <a:rPr dirty="0">
                <a:latin typeface="Palatino Linotype"/>
                <a:cs typeface="Palatino Linotype"/>
              </a:rPr>
              <a:t>of compute </a:t>
            </a:r>
            <a:r>
              <a:rPr spc="-476" dirty="0">
                <a:latin typeface="Palatino Linotype"/>
                <a:cs typeface="Palatino Linotype"/>
              </a:rPr>
              <a:t> </a:t>
            </a:r>
            <a:r>
              <a:rPr spc="-11" dirty="0">
                <a:latin typeface="Palatino Linotype"/>
                <a:cs typeface="Palatino Linotype"/>
              </a:rPr>
              <a:t>resources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dirty="0">
                <a:latin typeface="Palatino Linotype"/>
                <a:cs typeface="Palatino Linotype"/>
              </a:rPr>
              <a:t>to</a:t>
            </a:r>
            <a:r>
              <a:rPr spc="-8" dirty="0">
                <a:latin typeface="Palatino Linotype"/>
                <a:cs typeface="Palatino Linotype"/>
              </a:rPr>
              <a:t> </a:t>
            </a:r>
            <a:r>
              <a:rPr dirty="0">
                <a:latin typeface="Palatino Linotype"/>
                <a:cs typeface="Palatino Linotype"/>
              </a:rPr>
              <a:t>a </a:t>
            </a:r>
            <a:r>
              <a:rPr spc="-4" dirty="0">
                <a:latin typeface="Palatino Linotype"/>
                <a:cs typeface="Palatino Linotype"/>
              </a:rPr>
              <a:t>collection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dirty="0">
                <a:latin typeface="Palatino Linotype"/>
                <a:cs typeface="Palatino Linotype"/>
              </a:rPr>
              <a:t>of</a:t>
            </a:r>
            <a:r>
              <a:rPr spc="-8" dirty="0">
                <a:latin typeface="Palatino Linotype"/>
                <a:cs typeface="Palatino Linotype"/>
              </a:rPr>
              <a:t> </a:t>
            </a:r>
            <a:r>
              <a:rPr spc="-11" dirty="0">
                <a:latin typeface="Palatino Linotype"/>
                <a:cs typeface="Palatino Linotype"/>
              </a:rPr>
              <a:t>Azure</a:t>
            </a:r>
            <a:r>
              <a:rPr spc="-8" dirty="0">
                <a:latin typeface="Palatino Linotype"/>
                <a:cs typeface="Palatino Linotype"/>
              </a:rPr>
              <a:t> </a:t>
            </a:r>
            <a:r>
              <a:rPr dirty="0">
                <a:latin typeface="Palatino Linotype"/>
                <a:cs typeface="Palatino Linotype"/>
              </a:rPr>
              <a:t>SQL</a:t>
            </a:r>
            <a:r>
              <a:rPr spc="-26" dirty="0">
                <a:latin typeface="Palatino Linotype"/>
                <a:cs typeface="Palatino Linotype"/>
              </a:rPr>
              <a:t> </a:t>
            </a:r>
            <a:r>
              <a:rPr spc="-4" dirty="0">
                <a:latin typeface="Palatino Linotype"/>
                <a:cs typeface="Palatino Linotype"/>
              </a:rPr>
              <a:t>databases</a:t>
            </a:r>
            <a:endParaRPr dirty="0">
              <a:latin typeface="Palatino Linotype"/>
              <a:cs typeface="Palatino Linotype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886C45-35B7-B950-9D30-5CB97D28F43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dirty="0"/>
              <a:t>Data Science Education &amp; Research</a:t>
            </a:r>
            <a:endParaRPr lang="en-US" spc="-5" dirty="0"/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15ECC16F-5903-6FC6-267B-032288654A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2208084"/>
            <a:ext cx="2228469" cy="27428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EDEDE-8961-0152-502C-05A00C6FF7F4}"/>
              </a:ext>
            </a:extLst>
          </p:cNvPr>
          <p:cNvSpPr/>
          <p:nvPr/>
        </p:nvSpPr>
        <p:spPr>
          <a:xfrm>
            <a:off x="1815592" y="193401"/>
            <a:ext cx="5436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spc="116" dirty="0">
                <a:solidFill>
                  <a:srgbClr val="00B050"/>
                </a:solidFill>
              </a:rPr>
              <a:t>Azure</a:t>
            </a:r>
            <a:r>
              <a:rPr lang="en-IN" sz="2800" b="1" spc="-94" dirty="0">
                <a:solidFill>
                  <a:srgbClr val="00B050"/>
                </a:solidFill>
              </a:rPr>
              <a:t> </a:t>
            </a:r>
            <a:r>
              <a:rPr lang="en-IN" sz="2800" b="1" spc="184" dirty="0">
                <a:solidFill>
                  <a:srgbClr val="00B050"/>
                </a:solidFill>
              </a:rPr>
              <a:t>SQL</a:t>
            </a:r>
            <a:r>
              <a:rPr lang="en-IN" sz="2800" b="1" spc="-94" dirty="0">
                <a:solidFill>
                  <a:srgbClr val="00B050"/>
                </a:solidFill>
              </a:rPr>
              <a:t> </a:t>
            </a:r>
            <a:r>
              <a:rPr lang="en-IN" sz="2800" b="1" spc="311" dirty="0">
                <a:solidFill>
                  <a:srgbClr val="00B050"/>
                </a:solidFill>
              </a:rPr>
              <a:t>Database</a:t>
            </a:r>
            <a:r>
              <a:rPr lang="en-IN" sz="2800" b="1" spc="-131" dirty="0">
                <a:solidFill>
                  <a:srgbClr val="00B050"/>
                </a:solidFill>
              </a:rPr>
              <a:t> </a:t>
            </a:r>
            <a:r>
              <a:rPr lang="en-IN" sz="2800" b="1" spc="23" dirty="0">
                <a:solidFill>
                  <a:srgbClr val="00B050"/>
                </a:solidFill>
              </a:rPr>
              <a:t>Elastic</a:t>
            </a:r>
            <a:r>
              <a:rPr lang="en-IN" sz="2800" b="1" spc="-105" dirty="0">
                <a:solidFill>
                  <a:srgbClr val="00B050"/>
                </a:solidFill>
              </a:rPr>
              <a:t> </a:t>
            </a:r>
            <a:r>
              <a:rPr lang="en-IN" sz="2800" b="1" spc="143" dirty="0">
                <a:solidFill>
                  <a:srgbClr val="00B050"/>
                </a:solidFill>
              </a:rPr>
              <a:t>Pool</a:t>
            </a:r>
            <a:endParaRPr lang="en-US" sz="2800" dirty="0">
              <a:solidFill>
                <a:srgbClr val="00B050"/>
              </a:solidFill>
              <a:latin typeface="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C31CD-C57B-3F53-D15D-650E86A5ED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7695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3886" y="1170431"/>
            <a:ext cx="6095619" cy="35581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4A93-53CF-4EEC-BB7F-D6D3220D553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AA91B7-3D00-787F-F2BD-8D6E84AEA378}"/>
              </a:ext>
            </a:extLst>
          </p:cNvPr>
          <p:cNvSpPr/>
          <p:nvPr/>
        </p:nvSpPr>
        <p:spPr>
          <a:xfrm>
            <a:off x="1395264" y="303292"/>
            <a:ext cx="6353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spc="116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en-IN" sz="2800" b="1" spc="-9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18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IN" sz="2800" b="1" spc="-9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31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en-IN" sz="2800" b="1" spc="-13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23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en-IN" sz="2800" b="1" spc="-10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143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26212-9BAF-962D-6269-336706C72B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142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770" y="285750"/>
            <a:ext cx="5204460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38" dirty="0">
                <a:solidFill>
                  <a:srgbClr val="00B050"/>
                </a:solidFill>
              </a:rPr>
              <a:t>Responsibility</a:t>
            </a:r>
            <a:r>
              <a:rPr b="1" spc="-116" dirty="0">
                <a:solidFill>
                  <a:srgbClr val="00B050"/>
                </a:solidFill>
              </a:rPr>
              <a:t> </a:t>
            </a:r>
            <a:r>
              <a:rPr b="1" spc="210" dirty="0">
                <a:solidFill>
                  <a:srgbClr val="00B050"/>
                </a:solidFill>
              </a:rPr>
              <a:t>comparison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041" y="2231136"/>
            <a:ext cx="1727073" cy="17590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7523" y="2286107"/>
            <a:ext cx="1831086" cy="170410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A79E6-E7A7-9D6D-3BDA-7E25865B209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0F7F-498C-19A6-569B-53C74D8891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</a:t>
            </a:fld>
            <a:endParaRPr lang="en-I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5885" y="1137285"/>
            <a:ext cx="6161912" cy="3597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725FA-F625-A8A7-1E77-9D1AB28A206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5E981-AC45-C129-98A4-98F895DF25D6}"/>
              </a:ext>
            </a:extLst>
          </p:cNvPr>
          <p:cNvSpPr/>
          <p:nvPr/>
        </p:nvSpPr>
        <p:spPr>
          <a:xfrm>
            <a:off x="1395264" y="409194"/>
            <a:ext cx="6353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spc="116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en-IN" sz="2800" b="1" spc="-9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18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IN" sz="2800" b="1" spc="-9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31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en-IN" sz="2800" b="1" spc="-13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23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en-IN" sz="2800" b="1" spc="-10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143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28A6C-B8E0-5892-F0AD-0BC1E68D600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136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1174750"/>
            <a:ext cx="5943600" cy="334791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99B73-8EA3-C79C-9BF8-A67DD1E25C5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1C69DD-D052-9645-5B1B-816F9C1A82DB}"/>
              </a:ext>
            </a:extLst>
          </p:cNvPr>
          <p:cNvSpPr/>
          <p:nvPr/>
        </p:nvSpPr>
        <p:spPr>
          <a:xfrm>
            <a:off x="1395264" y="359223"/>
            <a:ext cx="6353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spc="116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en-IN" sz="2800" b="1" spc="-9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18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IN" sz="2800" b="1" spc="-94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31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en-IN" sz="2800" b="1" spc="-13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23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en-IN" sz="2800" b="1" spc="-10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143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12433-E842-4386-33C9-C47B4E8DE7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193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290" y="468795"/>
            <a:ext cx="6557486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116" dirty="0">
                <a:solidFill>
                  <a:srgbClr val="00B050"/>
                </a:solidFill>
              </a:rPr>
              <a:t>Azure</a:t>
            </a:r>
            <a:r>
              <a:rPr b="1" spc="-94" dirty="0">
                <a:solidFill>
                  <a:srgbClr val="00B050"/>
                </a:solidFill>
              </a:rPr>
              <a:t> </a:t>
            </a:r>
            <a:r>
              <a:rPr b="1" spc="184" dirty="0">
                <a:solidFill>
                  <a:srgbClr val="00B050"/>
                </a:solidFill>
              </a:rPr>
              <a:t>SQL</a:t>
            </a:r>
            <a:r>
              <a:rPr b="1" spc="-94" dirty="0">
                <a:solidFill>
                  <a:srgbClr val="00B050"/>
                </a:solidFill>
              </a:rPr>
              <a:t> </a:t>
            </a:r>
            <a:r>
              <a:rPr b="1" spc="311" dirty="0">
                <a:solidFill>
                  <a:srgbClr val="00B050"/>
                </a:solidFill>
              </a:rPr>
              <a:t>Database</a:t>
            </a:r>
            <a:r>
              <a:rPr b="1" spc="-131" dirty="0">
                <a:solidFill>
                  <a:srgbClr val="00B050"/>
                </a:solidFill>
              </a:rPr>
              <a:t> </a:t>
            </a:r>
            <a:r>
              <a:rPr b="1" spc="23" dirty="0">
                <a:solidFill>
                  <a:srgbClr val="00B050"/>
                </a:solidFill>
              </a:rPr>
              <a:t>Elastic</a:t>
            </a:r>
            <a:r>
              <a:rPr b="1" spc="-105" dirty="0">
                <a:solidFill>
                  <a:srgbClr val="00B050"/>
                </a:solidFill>
              </a:rPr>
              <a:t> </a:t>
            </a:r>
            <a:r>
              <a:rPr b="1" spc="143" dirty="0">
                <a:solidFill>
                  <a:srgbClr val="00B050"/>
                </a:solidFill>
              </a:rPr>
              <a:t>Pool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9490" y="1435608"/>
            <a:ext cx="7419023" cy="3267551"/>
            <a:chOff x="665987" y="1914143"/>
            <a:chExt cx="9892030" cy="4356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987" y="1914143"/>
              <a:ext cx="933462" cy="43563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995" y="2154923"/>
              <a:ext cx="9446514" cy="724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655" y="2069579"/>
              <a:ext cx="892302" cy="893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807" y="3204972"/>
              <a:ext cx="9045702" cy="7246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468" y="3121139"/>
              <a:ext cx="893838" cy="8923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1807" y="4254995"/>
              <a:ext cx="9045702" cy="724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468" y="4171175"/>
              <a:ext cx="893838" cy="8938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995" y="5306568"/>
              <a:ext cx="9446514" cy="7246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50537" y="1644586"/>
            <a:ext cx="6520339" cy="258157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So</a:t>
            </a:r>
            <a:r>
              <a:rPr sz="1425" spc="-5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Azure</a:t>
            </a:r>
            <a:r>
              <a:rPr sz="1425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SQL</a:t>
            </a:r>
            <a:r>
              <a:rPr sz="1425" spc="-5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elastic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pool</a:t>
            </a:r>
            <a:r>
              <a:rPr sz="1425" spc="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 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cost-</a:t>
            </a:r>
            <a:r>
              <a:rPr sz="1425" spc="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effective solution</a:t>
            </a:r>
            <a:r>
              <a:rPr sz="1425" spc="1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for managing</a:t>
            </a:r>
            <a:r>
              <a:rPr sz="1425" spc="26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and scaling</a:t>
            </a:r>
            <a:endParaRPr sz="1425">
              <a:latin typeface="Palatino Linotype"/>
              <a:cs typeface="Palatino Linotype"/>
            </a:endParaRPr>
          </a:p>
          <a:p>
            <a:pPr marL="9525">
              <a:spcBef>
                <a:spcPts val="19"/>
              </a:spcBef>
            </a:pP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multiple</a:t>
            </a:r>
            <a:r>
              <a:rPr sz="1425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databases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that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15" dirty="0">
                <a:solidFill>
                  <a:srgbClr val="FFFFFF"/>
                </a:solidFill>
                <a:latin typeface="Palatino Linotype"/>
                <a:cs typeface="Palatino Linotype"/>
              </a:rPr>
              <a:t>have</a:t>
            </a:r>
            <a:r>
              <a:rPr sz="1425" spc="1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11" dirty="0">
                <a:solidFill>
                  <a:srgbClr val="FFFFFF"/>
                </a:solidFill>
                <a:latin typeface="Palatino Linotype"/>
                <a:cs typeface="Palatino Linotype"/>
              </a:rPr>
              <a:t>varying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1425" spc="1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unpredictable</a:t>
            </a:r>
            <a:r>
              <a:rPr sz="1425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usage</a:t>
            </a:r>
            <a:r>
              <a:rPr sz="1425" spc="1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demands.</a:t>
            </a:r>
            <a:endParaRPr sz="1425">
              <a:latin typeface="Palatino Linotype"/>
              <a:cs typeface="Palatino Linotype"/>
            </a:endParaRPr>
          </a:p>
          <a:p>
            <a:pPr>
              <a:spcBef>
                <a:spcPts val="15"/>
              </a:spcBef>
            </a:pPr>
            <a:endParaRPr sz="2025">
              <a:latin typeface="Palatino Linotype"/>
              <a:cs typeface="Palatino Linotype"/>
            </a:endParaRPr>
          </a:p>
          <a:p>
            <a:pPr marL="310515" marR="245745">
              <a:lnSpc>
                <a:spcPct val="101099"/>
              </a:lnSpc>
              <a:spcBef>
                <a:spcPts val="4"/>
              </a:spcBef>
            </a:pP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1425" spc="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databases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in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an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elastic</a:t>
            </a:r>
            <a:r>
              <a:rPr sz="1425" spc="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pool</a:t>
            </a:r>
            <a:r>
              <a:rPr sz="1425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are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on</a:t>
            </a:r>
            <a:r>
              <a:rPr sz="1425" spc="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single</a:t>
            </a:r>
            <a:r>
              <a:rPr sz="1425" spc="-4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Azure</a:t>
            </a:r>
            <a:r>
              <a:rPr sz="1425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SQL</a:t>
            </a:r>
            <a:r>
              <a:rPr sz="1425" spc="-4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Database</a:t>
            </a:r>
            <a:r>
              <a:rPr sz="1425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server </a:t>
            </a:r>
            <a:r>
              <a:rPr sz="1425" spc="-34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share a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set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number</a:t>
            </a:r>
            <a:r>
              <a:rPr sz="1425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resources</a:t>
            </a:r>
            <a:r>
              <a:rPr sz="1425" spc="1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at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set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price.</a:t>
            </a:r>
            <a:endParaRPr sz="1425">
              <a:latin typeface="Palatino Linotype"/>
              <a:cs typeface="Palatino Linotype"/>
            </a:endParaRPr>
          </a:p>
          <a:p>
            <a:pPr>
              <a:spcBef>
                <a:spcPts val="30"/>
              </a:spcBef>
            </a:pPr>
            <a:endParaRPr sz="2025">
              <a:latin typeface="Palatino Linotype"/>
              <a:cs typeface="Palatino Linotype"/>
            </a:endParaRPr>
          </a:p>
          <a:p>
            <a:pPr marL="310515">
              <a:spcBef>
                <a:spcPts val="4"/>
              </a:spcBef>
            </a:pP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Elastic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pool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enables</a:t>
            </a:r>
            <a:r>
              <a:rPr sz="1425" spc="1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developers</a:t>
            </a:r>
            <a:r>
              <a:rPr sz="1425" spc="1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to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optimize</a:t>
            </a:r>
            <a:r>
              <a:rPr sz="1425" spc="1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price</a:t>
            </a:r>
            <a:r>
              <a:rPr sz="1425" spc="1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performance</a:t>
            </a:r>
            <a:r>
              <a:rPr sz="1425" spc="26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for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1425" spc="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group</a:t>
            </a:r>
            <a:endParaRPr sz="1425">
              <a:latin typeface="Palatino Linotype"/>
              <a:cs typeface="Palatino Linotype"/>
            </a:endParaRPr>
          </a:p>
          <a:p>
            <a:pPr marL="310515">
              <a:spcBef>
                <a:spcPts val="15"/>
              </a:spcBef>
            </a:pP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of databases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within a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prescribed</a:t>
            </a:r>
            <a:r>
              <a:rPr sz="1425" spc="2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budget.</a:t>
            </a:r>
            <a:endParaRPr sz="1425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1425">
              <a:latin typeface="Palatino Linotype"/>
              <a:cs typeface="Palatino Linotype"/>
            </a:endParaRPr>
          </a:p>
          <a:p>
            <a:pPr>
              <a:spcBef>
                <a:spcPts val="41"/>
              </a:spcBef>
            </a:pPr>
            <a:endParaRPr sz="1238">
              <a:latin typeface="Palatino Linotype"/>
              <a:cs typeface="Palatino Linotype"/>
            </a:endParaRPr>
          </a:p>
          <a:p>
            <a:pPr marL="9525"/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Elastic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pools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prevent</a:t>
            </a:r>
            <a:r>
              <a:rPr sz="1425" spc="1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8" dirty="0">
                <a:solidFill>
                  <a:srgbClr val="FFFFFF"/>
                </a:solidFill>
                <a:latin typeface="Palatino Linotype"/>
                <a:cs typeface="Palatino Linotype"/>
              </a:rPr>
              <a:t>over-provisioning</a:t>
            </a:r>
            <a:r>
              <a:rPr sz="1425" spc="3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or</a:t>
            </a:r>
            <a:r>
              <a:rPr sz="14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under-provisioning</a:t>
            </a:r>
            <a:r>
              <a:rPr sz="1425" spc="3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1425" spc="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425" spc="-4" dirty="0">
                <a:solidFill>
                  <a:srgbClr val="FFFFFF"/>
                </a:solidFill>
                <a:latin typeface="Palatino Linotype"/>
                <a:cs typeface="Palatino Linotype"/>
              </a:rPr>
              <a:t>resources.</a:t>
            </a:r>
            <a:endParaRPr sz="1425">
              <a:latin typeface="Palatino Linotype"/>
              <a:cs typeface="Palatino Linotyp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7491" y="3915917"/>
            <a:ext cx="669227" cy="67037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C5AC447-90D1-FF8D-141E-09EF85EB9EE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1D44D3-E328-BCB8-9667-08440E1C7C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8542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ACDC5-2E3D-0BD5-070B-CAEA0F9C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4297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547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6B778-13E9-81E7-86AF-13365056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33874"/>
            <a:ext cx="3820789" cy="352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2D1EE-17F8-3FFF-5718-63BA35D8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23188"/>
            <a:ext cx="4137711" cy="351038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8303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11B8A-C48E-7BFC-9C70-08DA0D2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8319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0B6B2-0911-5FF0-0AAC-B5B74F05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9340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E7095-DF5C-47A4-772F-038B6543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23187"/>
            <a:ext cx="802391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751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8E3CC-A9DC-8202-2850-AA539625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6" y="1123187"/>
            <a:ext cx="7977085" cy="34647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2139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8ACFB-74DD-7A40-DF6C-78756127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500" cy="357114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908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8842" y="1257290"/>
            <a:ext cx="1098995" cy="7389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82299" y="1327747"/>
            <a:ext cx="654844" cy="560667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 indent="108585">
              <a:lnSpc>
                <a:spcPct val="101299"/>
              </a:lnSpc>
              <a:spcBef>
                <a:spcPts val="53"/>
              </a:spcBef>
            </a:pP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Azure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 Database </a:t>
            </a:r>
            <a:r>
              <a:rPr sz="1200" spc="-28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1200" spc="-1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e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r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ings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54096" y="1984229"/>
            <a:ext cx="1961198" cy="1020604"/>
            <a:chOff x="4072128" y="2645638"/>
            <a:chExt cx="2614930" cy="13608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028" y="2645638"/>
              <a:ext cx="1890522" cy="3909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2128" y="3020555"/>
              <a:ext cx="1465326" cy="9852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314796" y="2443124"/>
            <a:ext cx="57959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68" dirty="0">
                <a:solidFill>
                  <a:srgbClr val="FFFFFF"/>
                </a:solidFill>
                <a:latin typeface="Palatino Linotype"/>
                <a:cs typeface="Palatino Linotype"/>
              </a:rPr>
              <a:t>P</a:t>
            </a:r>
            <a:r>
              <a:rPr sz="21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2100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21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49349" y="2993508"/>
            <a:ext cx="1961198" cy="1020604"/>
            <a:chOff x="2199132" y="3991343"/>
            <a:chExt cx="2614930" cy="13608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3032" y="3991343"/>
              <a:ext cx="1890521" cy="389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9132" y="4366259"/>
              <a:ext cx="1465325" cy="98526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881187" y="3438240"/>
            <a:ext cx="637223" cy="37414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 indent="101441">
              <a:lnSpc>
                <a:spcPct val="101299"/>
              </a:lnSpc>
              <a:spcBef>
                <a:spcPts val="53"/>
              </a:spcBef>
            </a:pP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Single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 Da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ta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base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4096" y="2993516"/>
            <a:ext cx="1099185" cy="1020128"/>
            <a:chOff x="4072128" y="3991355"/>
            <a:chExt cx="1465580" cy="136017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6028" y="3991355"/>
              <a:ext cx="19050" cy="3970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2128" y="4366259"/>
              <a:ext cx="1465326" cy="98526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207353" y="3438240"/>
            <a:ext cx="794385" cy="37414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88106" marR="3810" indent="-79058">
              <a:lnSpc>
                <a:spcPct val="101299"/>
              </a:lnSpc>
              <a:spcBef>
                <a:spcPts val="53"/>
              </a:spcBef>
            </a:pP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Elastic</a:t>
            </a:r>
            <a:r>
              <a:rPr sz="1200" spc="-5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11" dirty="0">
                <a:solidFill>
                  <a:srgbClr val="FFFFFF"/>
                </a:solidFill>
                <a:latin typeface="Palatino Linotype"/>
                <a:cs typeface="Palatino Linotype"/>
              </a:rPr>
              <a:t>Pool </a:t>
            </a:r>
            <a:r>
              <a:rPr sz="1200" spc="-28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Database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97021" y="2993508"/>
            <a:ext cx="1961198" cy="1020604"/>
            <a:chOff x="4796028" y="3991343"/>
            <a:chExt cx="2614930" cy="136080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6028" y="3991343"/>
              <a:ext cx="1890522" cy="3893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5124" y="4366259"/>
              <a:ext cx="1465326" cy="9852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82013" y="3438240"/>
            <a:ext cx="654844" cy="37414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48101" marR="3810" indent="-39052">
              <a:lnSpc>
                <a:spcPct val="101299"/>
              </a:lnSpc>
              <a:spcBef>
                <a:spcPts val="53"/>
              </a:spcBef>
            </a:pP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M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ged  Instance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01767" y="1984229"/>
            <a:ext cx="1961198" cy="1020604"/>
            <a:chOff x="6669023" y="2645638"/>
            <a:chExt cx="2614930" cy="136080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9023" y="2645638"/>
              <a:ext cx="1890522" cy="3909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8119" y="3020555"/>
              <a:ext cx="1465326" cy="98527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156960" y="2443124"/>
            <a:ext cx="51768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dirty="0">
                <a:solidFill>
                  <a:srgbClr val="FFFFFF"/>
                </a:solidFill>
                <a:latin typeface="Palatino Linotype"/>
                <a:cs typeface="Palatino Linotype"/>
              </a:rPr>
              <a:t>IaaS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63589" y="2993516"/>
            <a:ext cx="1099185" cy="1020128"/>
            <a:chOff x="7818119" y="3991355"/>
            <a:chExt cx="1465580" cy="136017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2019" y="3991355"/>
              <a:ext cx="19050" cy="3970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8119" y="4366259"/>
              <a:ext cx="1465326" cy="98526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026657" y="3345657"/>
            <a:ext cx="774383" cy="560667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 algn="ctr">
              <a:lnSpc>
                <a:spcPct val="101299"/>
              </a:lnSpc>
              <a:spcBef>
                <a:spcPts val="53"/>
              </a:spcBef>
            </a:pP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Q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L</a:t>
            </a:r>
            <a:r>
              <a:rPr sz="1200" spc="-4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Ser</a:t>
            </a:r>
            <a:r>
              <a:rPr sz="1200" spc="-26" dirty="0">
                <a:solidFill>
                  <a:srgbClr val="FFFFFF"/>
                </a:solidFill>
                <a:latin typeface="Palatino Linotype"/>
                <a:cs typeface="Palatino Linotype"/>
              </a:rPr>
              <a:t>v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er  hosted on 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VM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805577" y="278933"/>
            <a:ext cx="7532846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116" dirty="0">
                <a:solidFill>
                  <a:srgbClr val="00B050"/>
                </a:solidFill>
              </a:rPr>
              <a:t>Azure</a:t>
            </a:r>
            <a:r>
              <a:rPr b="1" spc="-98" dirty="0">
                <a:solidFill>
                  <a:srgbClr val="00B050"/>
                </a:solidFill>
              </a:rPr>
              <a:t> </a:t>
            </a:r>
            <a:r>
              <a:rPr b="1" spc="311" dirty="0">
                <a:solidFill>
                  <a:srgbClr val="00B050"/>
                </a:solidFill>
              </a:rPr>
              <a:t>Database</a:t>
            </a:r>
            <a:r>
              <a:rPr b="1" spc="-131" dirty="0">
                <a:solidFill>
                  <a:srgbClr val="00B050"/>
                </a:solidFill>
              </a:rPr>
              <a:t> </a:t>
            </a:r>
            <a:r>
              <a:rPr b="1" spc="210" dirty="0">
                <a:solidFill>
                  <a:srgbClr val="00B050"/>
                </a:solidFill>
              </a:rPr>
              <a:t>Deployment</a:t>
            </a:r>
            <a:r>
              <a:rPr b="1" spc="-124" dirty="0">
                <a:solidFill>
                  <a:srgbClr val="00B050"/>
                </a:solidFill>
              </a:rPr>
              <a:t> </a:t>
            </a:r>
            <a:r>
              <a:rPr b="1" spc="124" dirty="0">
                <a:solidFill>
                  <a:srgbClr val="00B050"/>
                </a:solidFill>
              </a:rPr>
              <a:t>options</a:t>
            </a:r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94484" y="3247263"/>
            <a:ext cx="3999357" cy="114071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26430" y="3247453"/>
            <a:ext cx="1369314" cy="92564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0C32A749-6511-F56D-9402-22A4BAA367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4853FE5-B247-364D-208A-7A0D320011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</a:t>
            </a:fld>
            <a:endParaRPr lang="en-I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60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74976-4B44-9517-5DF5-12471057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750"/>
            <a:ext cx="9144000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61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E4A1E-7CBA-28CB-45E2-8641C904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8" y="1123188"/>
            <a:ext cx="7965934" cy="349960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710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Creation of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018CC-3C46-5DB2-1AE6-BB3FF7B5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491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383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001" algn="ctr">
              <a:spcBef>
                <a:spcPts val="75"/>
              </a:spcBef>
            </a:pPr>
            <a:r>
              <a:rPr b="1" spc="-8" dirty="0">
                <a:solidFill>
                  <a:srgbClr val="00B050"/>
                </a:solidFill>
              </a:rPr>
              <a:t>Azure </a:t>
            </a:r>
            <a:r>
              <a:rPr b="1" spc="-4" dirty="0">
                <a:solidFill>
                  <a:srgbClr val="00B050"/>
                </a:solidFill>
              </a:rPr>
              <a:t>SQL </a:t>
            </a:r>
            <a:r>
              <a:rPr b="1" spc="-8" dirty="0">
                <a:solidFill>
                  <a:srgbClr val="00B050"/>
                </a:solidFill>
              </a:rPr>
              <a:t>Database</a:t>
            </a:r>
            <a:r>
              <a:rPr b="1" spc="-53" dirty="0">
                <a:solidFill>
                  <a:srgbClr val="00B050"/>
                </a:solidFill>
              </a:rPr>
              <a:t> </a:t>
            </a:r>
            <a:r>
              <a:rPr b="1" spc="-4" dirty="0">
                <a:solidFill>
                  <a:srgbClr val="00B050"/>
                </a:solidFill>
              </a:rPr>
              <a:t>Scaling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2593" y="805244"/>
            <a:ext cx="7627144" cy="94192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9525">
              <a:spcBef>
                <a:spcPts val="885"/>
              </a:spcBef>
            </a:pPr>
            <a:r>
              <a:rPr sz="1400" b="1" spc="-8" dirty="0">
                <a:solidFill>
                  <a:srgbClr val="00B0F0"/>
                </a:solidFill>
                <a:latin typeface="Carlito"/>
                <a:cs typeface="Carlito"/>
              </a:rPr>
              <a:t>Azure </a:t>
            </a:r>
            <a:r>
              <a:rPr sz="1400" b="1" dirty="0">
                <a:solidFill>
                  <a:srgbClr val="00B0F0"/>
                </a:solidFill>
                <a:latin typeface="Carlito"/>
                <a:cs typeface="Carlito"/>
              </a:rPr>
              <a:t>SQL </a:t>
            </a:r>
            <a:r>
              <a:rPr sz="1400" b="1" spc="-4" dirty="0">
                <a:solidFill>
                  <a:srgbClr val="00B0F0"/>
                </a:solidFill>
                <a:latin typeface="Carlito"/>
                <a:cs typeface="Carlito"/>
              </a:rPr>
              <a:t>Database supports two </a:t>
            </a:r>
            <a:r>
              <a:rPr sz="1400" b="1" dirty="0">
                <a:solidFill>
                  <a:srgbClr val="00B0F0"/>
                </a:solidFill>
                <a:latin typeface="Carlito"/>
                <a:cs typeface="Carlito"/>
              </a:rPr>
              <a:t>types of</a:t>
            </a:r>
            <a:r>
              <a:rPr sz="1400" b="1" spc="-71" dirty="0">
                <a:solidFill>
                  <a:srgbClr val="00B0F0"/>
                </a:solidFill>
                <a:latin typeface="Carlito"/>
                <a:cs typeface="Carlito"/>
              </a:rPr>
              <a:t> </a:t>
            </a:r>
            <a:r>
              <a:rPr sz="1400" b="1" spc="-4" dirty="0">
                <a:solidFill>
                  <a:srgbClr val="00B0F0"/>
                </a:solidFill>
                <a:latin typeface="Carlito"/>
                <a:cs typeface="Carlito"/>
              </a:rPr>
              <a:t>scaling:</a:t>
            </a:r>
            <a:endParaRPr sz="1400" dirty="0">
              <a:solidFill>
                <a:srgbClr val="00B0F0"/>
              </a:solidFill>
              <a:latin typeface="Carlito"/>
              <a:cs typeface="Carlito"/>
            </a:endParaRPr>
          </a:p>
          <a:p>
            <a:pPr marL="294799" indent="-285750">
              <a:spcBef>
                <a:spcPts val="810"/>
              </a:spcBef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sz="1350" b="1" spc="-15" dirty="0">
                <a:solidFill>
                  <a:srgbClr val="404040"/>
                </a:solidFill>
                <a:latin typeface="Carlito"/>
                <a:cs typeface="Carlito"/>
              </a:rPr>
              <a:t>Vertical </a:t>
            </a:r>
            <a:r>
              <a:rPr sz="1350" b="1" spc="-4" dirty="0">
                <a:solidFill>
                  <a:srgbClr val="404040"/>
                </a:solidFill>
                <a:latin typeface="Carlito"/>
                <a:cs typeface="Carlito"/>
              </a:rPr>
              <a:t>scaling: </a:t>
            </a:r>
            <a:r>
              <a:rPr sz="1350" spc="-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Scale up or down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database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by adding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more compute</a:t>
            </a:r>
            <a:r>
              <a:rPr sz="1350" spc="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spc="-26" dirty="0">
                <a:solidFill>
                  <a:srgbClr val="404040"/>
                </a:solidFill>
                <a:latin typeface="Carlito"/>
                <a:cs typeface="Carlito"/>
              </a:rPr>
              <a:t>power</a:t>
            </a:r>
            <a:endParaRPr sz="1350" dirty="0">
              <a:latin typeface="Carlito"/>
              <a:cs typeface="Carlito"/>
            </a:endParaRPr>
          </a:p>
          <a:p>
            <a:pPr marL="294799" indent="-285750">
              <a:spcBef>
                <a:spcPts val="810"/>
              </a:spcBef>
              <a:buFont typeface="Wingdings" pitchFamily="2" charset="2"/>
              <a:buChar char="Ø"/>
              <a:tabLst>
                <a:tab pos="224314" algn="l"/>
                <a:tab pos="224790" algn="l"/>
              </a:tabLst>
            </a:pPr>
            <a:r>
              <a:rPr sz="1350" b="1" spc="-8" dirty="0">
                <a:solidFill>
                  <a:srgbClr val="404040"/>
                </a:solidFill>
                <a:latin typeface="Carlito"/>
                <a:cs typeface="Carlito"/>
              </a:rPr>
              <a:t>Horizontal </a:t>
            </a:r>
            <a:r>
              <a:rPr sz="1350" b="1" spc="-4" dirty="0">
                <a:solidFill>
                  <a:srgbClr val="404040"/>
                </a:solidFill>
                <a:latin typeface="Carlito"/>
                <a:cs typeface="Carlito"/>
              </a:rPr>
              <a:t>scaling: </a:t>
            </a:r>
            <a:r>
              <a:rPr sz="1350" spc="-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Scale out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 or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Add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databases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to shard your </a:t>
            </a:r>
            <a:r>
              <a:rPr sz="1350" spc="-11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multiple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r>
              <a:rPr sz="1350" spc="13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nodes</a:t>
            </a:r>
            <a:endParaRPr sz="135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6348" y="2801042"/>
            <a:ext cx="1951101" cy="206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752343" y="1913382"/>
            <a:ext cx="6152769" cy="2791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B5F05-EECB-F206-357E-E012C65CD47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CB212-A591-E667-F2B7-5CC7441D9B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63</a:t>
            </a:fld>
            <a:endParaRPr lang="en-IN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72043" y="514350"/>
            <a:ext cx="5399913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9" dirty="0">
                <a:solidFill>
                  <a:srgbClr val="00B050"/>
                </a:solidFill>
              </a:rPr>
              <a:t>Vertical </a:t>
            </a:r>
            <a:r>
              <a:rPr b="1" spc="-8" dirty="0">
                <a:solidFill>
                  <a:srgbClr val="00B050"/>
                </a:solidFill>
              </a:rPr>
              <a:t>vs Horizontal</a:t>
            </a:r>
            <a:r>
              <a:rPr b="1" spc="-45" dirty="0">
                <a:solidFill>
                  <a:srgbClr val="00B050"/>
                </a:solidFill>
              </a:rPr>
              <a:t> </a:t>
            </a:r>
            <a:r>
              <a:rPr b="1" spc="-4" dirty="0">
                <a:solidFill>
                  <a:srgbClr val="00B050"/>
                </a:solidFill>
              </a:rPr>
              <a:t>Scaling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061" y="1213374"/>
            <a:ext cx="5518785" cy="3079786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9525">
              <a:spcBef>
                <a:spcPts val="881"/>
              </a:spcBef>
            </a:pPr>
            <a:r>
              <a:rPr sz="1400" b="1" spc="-8" dirty="0">
                <a:solidFill>
                  <a:srgbClr val="00B0F0"/>
                </a:solidFill>
                <a:latin typeface="Carlito"/>
                <a:cs typeface="Carlito"/>
              </a:rPr>
              <a:t>Azure </a:t>
            </a:r>
            <a:r>
              <a:rPr sz="1400" b="1" dirty="0">
                <a:solidFill>
                  <a:srgbClr val="00B0F0"/>
                </a:solidFill>
                <a:latin typeface="Carlito"/>
                <a:cs typeface="Carlito"/>
              </a:rPr>
              <a:t>SQL </a:t>
            </a:r>
            <a:r>
              <a:rPr sz="1400" b="1" spc="-4" dirty="0">
                <a:solidFill>
                  <a:srgbClr val="00B0F0"/>
                </a:solidFill>
                <a:latin typeface="Carlito"/>
                <a:cs typeface="Carlito"/>
              </a:rPr>
              <a:t>Database supports two </a:t>
            </a:r>
            <a:r>
              <a:rPr sz="1400" b="1" dirty="0">
                <a:solidFill>
                  <a:srgbClr val="00B0F0"/>
                </a:solidFill>
                <a:latin typeface="Carlito"/>
                <a:cs typeface="Carlito"/>
              </a:rPr>
              <a:t>types of</a:t>
            </a:r>
            <a:r>
              <a:rPr sz="1400" b="1" spc="-71" dirty="0">
                <a:solidFill>
                  <a:srgbClr val="00B0F0"/>
                </a:solidFill>
                <a:latin typeface="Carlito"/>
                <a:cs typeface="Carlito"/>
              </a:rPr>
              <a:t> </a:t>
            </a:r>
            <a:r>
              <a:rPr sz="1400" b="1" spc="-4" dirty="0">
                <a:solidFill>
                  <a:srgbClr val="00B0F0"/>
                </a:solidFill>
                <a:latin typeface="Carlito"/>
                <a:cs typeface="Carlito"/>
              </a:rPr>
              <a:t>scaling:</a:t>
            </a:r>
            <a:endParaRPr sz="1400" dirty="0">
              <a:solidFill>
                <a:srgbClr val="00B0F0"/>
              </a:solidFill>
              <a:latin typeface="Carlito"/>
              <a:cs typeface="Carlito"/>
            </a:endParaRPr>
          </a:p>
          <a:p>
            <a:pPr marL="224314" indent="-215265">
              <a:spcBef>
                <a:spcPts val="81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spc="-11" dirty="0">
                <a:solidFill>
                  <a:srgbClr val="404040"/>
                </a:solidFill>
                <a:latin typeface="Carlito"/>
                <a:cs typeface="Carlito"/>
              </a:rPr>
              <a:t>Vertical</a:t>
            </a:r>
            <a:r>
              <a:rPr sz="1350" b="1" spc="-23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b="1" spc="-4" dirty="0">
                <a:solidFill>
                  <a:srgbClr val="404040"/>
                </a:solidFill>
                <a:latin typeface="Carlito"/>
                <a:cs typeface="Carlito"/>
              </a:rPr>
              <a:t>scaling:</a:t>
            </a:r>
            <a:endParaRPr sz="1350" dirty="0">
              <a:latin typeface="Carlito"/>
              <a:cs typeface="Carlito"/>
            </a:endParaRPr>
          </a:p>
          <a:p>
            <a:pPr marL="637699" lvl="1" indent="-285750">
              <a:spcBef>
                <a:spcPts val="814"/>
              </a:spcBef>
              <a:buFont typeface="Wingdings" pitchFamily="2" charset="2"/>
              <a:buChar char="Ø"/>
              <a:tabLst>
                <a:tab pos="567214" algn="l"/>
                <a:tab pos="567690" algn="l"/>
              </a:tabLst>
            </a:pPr>
            <a:r>
              <a:rPr sz="1350" u="heavy" spc="-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Scale up or down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database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by adding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more compute</a:t>
            </a:r>
            <a:r>
              <a:rPr sz="1350" spc="10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spc="-26" dirty="0">
                <a:solidFill>
                  <a:srgbClr val="404040"/>
                </a:solidFill>
                <a:latin typeface="Carlito"/>
                <a:cs typeface="Carlito"/>
              </a:rPr>
              <a:t>power.</a:t>
            </a:r>
            <a:endParaRPr sz="1350" dirty="0">
              <a:latin typeface="Carlito"/>
              <a:cs typeface="Carlito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Ø"/>
              <a:tabLst>
                <a:tab pos="567214" algn="l"/>
                <a:tab pos="567690" algn="l"/>
              </a:tabLst>
            </a:pP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CPU </a:t>
            </a:r>
            <a:r>
              <a:rPr sz="1350" spc="-30" dirty="0">
                <a:solidFill>
                  <a:srgbClr val="404040"/>
                </a:solidFill>
                <a:latin typeface="Carlito"/>
                <a:cs typeface="Carlito"/>
              </a:rPr>
              <a:t>Power, </a:t>
            </a:r>
            <a:r>
              <a:rPr sz="1350" spc="-15" dirty="0">
                <a:solidFill>
                  <a:srgbClr val="404040"/>
                </a:solidFill>
                <a:latin typeface="Carlito"/>
                <a:cs typeface="Carlito"/>
              </a:rPr>
              <a:t>Memory,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IO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throughput,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1350" spc="7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spc="-11" dirty="0">
                <a:solidFill>
                  <a:srgbClr val="404040"/>
                </a:solidFill>
                <a:latin typeface="Carlito"/>
                <a:cs typeface="Carlito"/>
              </a:rPr>
              <a:t>storage</a:t>
            </a:r>
            <a:endParaRPr sz="1350" dirty="0">
              <a:latin typeface="Carlito"/>
              <a:cs typeface="Carlito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Ø"/>
              <a:tabLst>
                <a:tab pos="567214" algn="l"/>
                <a:tab pos="567690" algn="l"/>
              </a:tabLst>
            </a:pPr>
            <a:r>
              <a:rPr sz="1350" spc="-11" dirty="0">
                <a:solidFill>
                  <a:srgbClr val="404040"/>
                </a:solidFill>
                <a:latin typeface="Carlito"/>
                <a:cs typeface="Carlito"/>
              </a:rPr>
              <a:t>DTU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vCore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models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1350" spc="3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scale</a:t>
            </a:r>
            <a:endParaRPr sz="1350" dirty="0">
              <a:latin typeface="Carlito"/>
              <a:cs typeface="Carlito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Ø"/>
              <a:tabLst>
                <a:tab pos="567214" algn="l"/>
                <a:tab pos="567690" algn="l"/>
              </a:tabLst>
            </a:pP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Dynamic Scalability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(Note: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this is not</a:t>
            </a:r>
            <a:r>
              <a:rPr sz="1350" spc="53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auto-scale)</a:t>
            </a:r>
            <a:endParaRPr sz="1350" dirty="0">
              <a:latin typeface="Carlito"/>
              <a:cs typeface="Carlito"/>
            </a:endParaRPr>
          </a:p>
          <a:p>
            <a:pPr marL="637699" lvl="1" indent="-285750">
              <a:spcBef>
                <a:spcPts val="810"/>
              </a:spcBef>
              <a:buFont typeface="Wingdings" pitchFamily="2" charset="2"/>
              <a:buChar char="Ø"/>
              <a:tabLst>
                <a:tab pos="567214" algn="l"/>
                <a:tab pos="567690" algn="l"/>
              </a:tabLst>
            </a:pP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Any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change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you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will be almost </a:t>
            </a:r>
            <a:r>
              <a:rPr sz="1350" u="heavy" spc="-8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instant</a:t>
            </a:r>
            <a:r>
              <a:rPr sz="1350" spc="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sz="135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endParaRPr sz="1988" dirty="0">
              <a:latin typeface="Carlito"/>
              <a:cs typeface="Carlito"/>
            </a:endParaRPr>
          </a:p>
          <a:p>
            <a:pPr marL="224314" marR="3810" indent="-215265">
              <a:lnSpc>
                <a:spcPct val="150100"/>
              </a:lnSpc>
              <a:spcBef>
                <a:spcPts val="4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spc="-8" dirty="0">
                <a:solidFill>
                  <a:srgbClr val="404040"/>
                </a:solidFill>
                <a:latin typeface="Carlito"/>
                <a:cs typeface="Carlito"/>
              </a:rPr>
              <a:t>Horizontal </a:t>
            </a:r>
            <a:r>
              <a:rPr sz="1350" b="1" spc="-4" dirty="0">
                <a:solidFill>
                  <a:srgbClr val="404040"/>
                </a:solidFill>
                <a:latin typeface="Carlito"/>
                <a:cs typeface="Carlito"/>
              </a:rPr>
              <a:t>scaling: </a:t>
            </a:r>
            <a:r>
              <a:rPr sz="1350" u="heavy" spc="-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Scale out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 or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Add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databases </a:t>
            </a:r>
            <a:r>
              <a:rPr sz="135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to shard your </a:t>
            </a:r>
            <a:r>
              <a:rPr sz="1350" spc="-11" dirty="0">
                <a:solidFill>
                  <a:srgbClr val="404040"/>
                </a:solidFill>
                <a:latin typeface="Carlito"/>
                <a:cs typeface="Carlito"/>
              </a:rPr>
              <a:t>data 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multiple </a:t>
            </a:r>
            <a:r>
              <a:rPr sz="1350" spc="-8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r>
              <a:rPr sz="1350" spc="1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350" spc="-4" dirty="0">
                <a:solidFill>
                  <a:srgbClr val="404040"/>
                </a:solidFill>
                <a:latin typeface="Carlito"/>
                <a:cs typeface="Carlito"/>
              </a:rPr>
              <a:t>nodes.</a:t>
            </a:r>
            <a:endParaRPr sz="135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6530" y="1766627"/>
            <a:ext cx="1951101" cy="206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5DF61-31B3-081E-F153-679F90864DA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43E4D-2513-401A-77C0-137CE08D84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64</a:t>
            </a:fld>
            <a:endParaRPr lang="en-IN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5150" y="382652"/>
            <a:ext cx="8373699" cy="4521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001" algn="ctr">
              <a:spcBef>
                <a:spcPts val="75"/>
              </a:spcBef>
            </a:pPr>
            <a:r>
              <a:rPr b="1" spc="-8" dirty="0">
                <a:solidFill>
                  <a:srgbClr val="00B050"/>
                </a:solidFill>
              </a:rPr>
              <a:t>Azure </a:t>
            </a:r>
            <a:r>
              <a:rPr b="1" spc="-4" dirty="0">
                <a:solidFill>
                  <a:srgbClr val="00B050"/>
                </a:solidFill>
              </a:rPr>
              <a:t>SQL </a:t>
            </a:r>
            <a:r>
              <a:rPr b="1" spc="-8" dirty="0">
                <a:solidFill>
                  <a:srgbClr val="00B050"/>
                </a:solidFill>
              </a:rPr>
              <a:t>Database</a:t>
            </a:r>
            <a:r>
              <a:rPr b="1" spc="-53" dirty="0">
                <a:solidFill>
                  <a:srgbClr val="00B050"/>
                </a:solidFill>
              </a:rPr>
              <a:t> </a:t>
            </a:r>
            <a:r>
              <a:rPr b="1" spc="-4" dirty="0">
                <a:solidFill>
                  <a:srgbClr val="00B050"/>
                </a:solidFill>
              </a:rPr>
              <a:t>Scaling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7187" y="986503"/>
            <a:ext cx="5877878" cy="3660938"/>
          </a:xfrm>
          <a:prstGeom prst="rect">
            <a:avLst/>
          </a:prstGeom>
        </p:spPr>
        <p:txBody>
          <a:bodyPr vert="horz" wrap="square" lIns="0" tIns="78104" rIns="0" bIns="0" rtlCol="0">
            <a:spAutoFit/>
          </a:bodyPr>
          <a:lstStyle/>
          <a:p>
            <a:pPr marL="9525">
              <a:spcBef>
                <a:spcPts val="614"/>
              </a:spcBef>
            </a:pPr>
            <a:r>
              <a:rPr sz="900" b="1" spc="-8" dirty="0">
                <a:solidFill>
                  <a:srgbClr val="404040"/>
                </a:solidFill>
                <a:latin typeface="Carlito"/>
                <a:cs typeface="Carlito"/>
              </a:rPr>
              <a:t>Read </a:t>
            </a:r>
            <a:r>
              <a:rPr sz="900" b="1" spc="-4" dirty="0">
                <a:solidFill>
                  <a:srgbClr val="404040"/>
                </a:solidFill>
                <a:latin typeface="Carlito"/>
                <a:cs typeface="Carlito"/>
              </a:rPr>
              <a:t>Scale</a:t>
            </a:r>
            <a:r>
              <a:rPr sz="900" b="1" spc="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b="1" dirty="0">
                <a:solidFill>
                  <a:srgbClr val="404040"/>
                </a:solidFill>
                <a:latin typeface="Carlito"/>
                <a:cs typeface="Carlito"/>
              </a:rPr>
              <a:t>Out</a:t>
            </a:r>
            <a:endParaRPr sz="900" dirty="0">
              <a:latin typeface="Carlito"/>
              <a:cs typeface="Carlito"/>
            </a:endParaRPr>
          </a:p>
          <a:p>
            <a:pPr marL="224314" indent="-215265">
              <a:spcBef>
                <a:spcPts val="54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you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to use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capacity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of the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read-only replicas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read-only</a:t>
            </a:r>
            <a:r>
              <a:rPr sz="900" spc="-56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queries.</a:t>
            </a:r>
            <a:endParaRPr sz="900" dirty="0">
              <a:latin typeface="Carlito"/>
              <a:cs typeface="Carlito"/>
            </a:endParaRPr>
          </a:p>
          <a:p>
            <a:pPr marL="224314" indent="-215265">
              <a:spcBef>
                <a:spcPts val="54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Feature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intended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applications that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include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logically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separated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read-only workloads, such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as</a:t>
            </a:r>
            <a:r>
              <a:rPr sz="9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analytics</a:t>
            </a:r>
            <a:endParaRPr sz="900" dirty="0">
              <a:latin typeface="Carlito"/>
              <a:cs typeface="Carlito"/>
            </a:endParaRPr>
          </a:p>
          <a:p>
            <a:pPr marL="224314" indent="-215265">
              <a:spcBef>
                <a:spcPts val="54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00" u="sng" spc="-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Benefit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: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When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Secondary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nodes handles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heavy reports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analytical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queries, primary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writable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node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saved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resources</a:t>
            </a:r>
            <a:r>
              <a:rPr sz="900" spc="-86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that</a:t>
            </a:r>
            <a:endParaRPr sz="900" dirty="0">
              <a:latin typeface="Carlito"/>
              <a:cs typeface="Carlito"/>
            </a:endParaRPr>
          </a:p>
          <a:p>
            <a:pPr marL="224314">
              <a:spcBef>
                <a:spcPts val="540"/>
              </a:spcBef>
            </a:pP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might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used to improve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900" spc="-3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performance</a:t>
            </a:r>
            <a:endParaRPr sz="900" dirty="0">
              <a:latin typeface="Carlito"/>
              <a:cs typeface="Carlito"/>
            </a:endParaRPr>
          </a:p>
          <a:p>
            <a:pPr marL="250508" indent="-241459">
              <a:spcBef>
                <a:spcPts val="540"/>
              </a:spcBef>
              <a:buFont typeface="Arial"/>
              <a:buChar char="•"/>
              <a:tabLst>
                <a:tab pos="250508" algn="l"/>
                <a:tab pos="250984" algn="l"/>
              </a:tabLst>
            </a:pP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Secondary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nodes is</a:t>
            </a:r>
            <a:r>
              <a:rPr sz="900" spc="-1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asynchronous</a:t>
            </a:r>
            <a:endParaRPr sz="900" dirty="0">
              <a:latin typeface="Carlito"/>
              <a:cs typeface="Carlito"/>
            </a:endParaRPr>
          </a:p>
          <a:p>
            <a:pPr marL="224314" indent="-215265">
              <a:spcBef>
                <a:spcPts val="54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Premium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(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DTU-based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model ) or in the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Business Critical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(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vCore-based</a:t>
            </a:r>
            <a:r>
              <a:rPr sz="900" spc="-4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model)</a:t>
            </a:r>
            <a:endParaRPr sz="900" dirty="0">
              <a:latin typeface="Carlito"/>
              <a:cs typeface="Carlito"/>
            </a:endParaRPr>
          </a:p>
          <a:p>
            <a:pPr marL="224314" indent="-215265">
              <a:spcBef>
                <a:spcPts val="54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available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Hyperscale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with secondary replica creation</a:t>
            </a:r>
            <a:endParaRPr sz="9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endParaRPr sz="1050" dirty="0">
              <a:latin typeface="Carlito"/>
              <a:cs typeface="Carlito"/>
            </a:endParaRPr>
          </a:p>
          <a:p>
            <a:pPr marL="9525">
              <a:spcBef>
                <a:spcPts val="878"/>
              </a:spcBef>
            </a:pPr>
            <a:r>
              <a:rPr sz="900" b="1" dirty="0">
                <a:solidFill>
                  <a:srgbClr val="404040"/>
                </a:solidFill>
                <a:latin typeface="Carlito"/>
                <a:cs typeface="Carlito"/>
              </a:rPr>
              <a:t>Global </a:t>
            </a:r>
            <a:r>
              <a:rPr sz="900" b="1" spc="-4" dirty="0">
                <a:solidFill>
                  <a:srgbClr val="404040"/>
                </a:solidFill>
                <a:latin typeface="Carlito"/>
                <a:cs typeface="Carlito"/>
              </a:rPr>
              <a:t>Scale-out/Sharding</a:t>
            </a:r>
            <a:endParaRPr sz="900" dirty="0">
              <a:latin typeface="Carlito"/>
              <a:cs typeface="Carlito"/>
            </a:endParaRPr>
          </a:p>
          <a:p>
            <a:pPr marL="224314" indent="-215265">
              <a:spcBef>
                <a:spcPts val="544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Split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your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multiple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r>
              <a:rPr sz="900" spc="-7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nodes.</a:t>
            </a:r>
            <a:endParaRPr sz="900" dirty="0">
              <a:latin typeface="Carlito"/>
              <a:cs typeface="Carlito"/>
            </a:endParaRPr>
          </a:p>
          <a:p>
            <a:pPr marL="224314" indent="-215265">
              <a:spcBef>
                <a:spcPts val="54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Every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database shard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is an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independent database where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you can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add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or remove resources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as</a:t>
            </a:r>
            <a:r>
              <a:rPr sz="9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needed.</a:t>
            </a:r>
            <a:endParaRPr sz="900" dirty="0">
              <a:latin typeface="Carlito"/>
              <a:cs typeface="Carlito"/>
            </a:endParaRPr>
          </a:p>
          <a:p>
            <a:pPr marL="224314" indent="-215265">
              <a:spcBef>
                <a:spcPts val="54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Application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access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only the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shard associated to that region without affecting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other</a:t>
            </a:r>
            <a:r>
              <a:rPr sz="9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shards.</a:t>
            </a:r>
            <a:endParaRPr sz="900" dirty="0">
              <a:latin typeface="Carlito"/>
              <a:cs typeface="Carlito"/>
            </a:endParaRPr>
          </a:p>
          <a:p>
            <a:pPr marL="224314" indent="-215265">
              <a:spcBef>
                <a:spcPts val="54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Why?</a:t>
            </a:r>
            <a:endParaRPr sz="900" dirty="0">
              <a:latin typeface="Carlito"/>
              <a:cs typeface="Carlito"/>
            </a:endParaRPr>
          </a:p>
          <a:p>
            <a:pPr marL="567214" lvl="1" indent="-215265">
              <a:spcBef>
                <a:spcPts val="540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or transaction throughput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exceed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capabilities of individual</a:t>
            </a:r>
            <a:r>
              <a:rPr sz="900" spc="-6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sz="900" dirty="0">
              <a:latin typeface="Carlito"/>
              <a:cs typeface="Carlito"/>
            </a:endParaRPr>
          </a:p>
          <a:p>
            <a:pPr marL="567214" lvl="1" indent="-215265">
              <a:spcBef>
                <a:spcPts val="540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900" spc="-11" dirty="0">
                <a:solidFill>
                  <a:srgbClr val="404040"/>
                </a:solidFill>
                <a:latin typeface="Carlito"/>
                <a:cs typeface="Carlito"/>
              </a:rPr>
              <a:t>Tenants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require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physical</a:t>
            </a:r>
            <a:r>
              <a:rPr sz="9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isolation</a:t>
            </a:r>
            <a:endParaRPr sz="900" dirty="0">
              <a:latin typeface="Carlito"/>
              <a:cs typeface="Carlito"/>
            </a:endParaRPr>
          </a:p>
          <a:p>
            <a:pPr marL="567214" marR="270986" lvl="1" indent="-215265">
              <a:lnSpc>
                <a:spcPct val="150000"/>
              </a:lnSpc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Different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sections of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database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need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to reside </a:t>
            </a:r>
            <a:r>
              <a:rPr sz="9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different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geographies </a:t>
            </a:r>
            <a:r>
              <a:rPr sz="900" spc="-8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compliance, performance, or  geopolitical</a:t>
            </a:r>
            <a:r>
              <a:rPr sz="900" spc="-1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900" spc="-4" dirty="0">
                <a:solidFill>
                  <a:srgbClr val="404040"/>
                </a:solidFill>
                <a:latin typeface="Carlito"/>
                <a:cs typeface="Carlito"/>
              </a:rPr>
              <a:t>reasons.</a:t>
            </a:r>
            <a:endParaRPr sz="9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32753" y="1962530"/>
            <a:ext cx="2656332" cy="1901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86B66-A0A4-B44F-7BBF-047D00A9E08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F791D-1AB5-15B1-970F-02068007AD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65</a:t>
            </a:fld>
            <a:endParaRPr lang="en-IN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001" algn="ctr">
              <a:spcBef>
                <a:spcPts val="75"/>
              </a:spcBef>
            </a:pPr>
            <a:r>
              <a:rPr b="1" spc="-8" dirty="0">
                <a:solidFill>
                  <a:srgbClr val="00B050"/>
                </a:solidFill>
              </a:rPr>
              <a:t>Azure </a:t>
            </a:r>
            <a:r>
              <a:rPr b="1" spc="-4" dirty="0">
                <a:solidFill>
                  <a:srgbClr val="00B050"/>
                </a:solidFill>
              </a:rPr>
              <a:t>SQL </a:t>
            </a:r>
            <a:r>
              <a:rPr b="1" spc="-8" dirty="0">
                <a:solidFill>
                  <a:srgbClr val="00B050"/>
                </a:solidFill>
              </a:rPr>
              <a:t>Database</a:t>
            </a:r>
            <a:r>
              <a:rPr b="1" spc="-53" dirty="0">
                <a:solidFill>
                  <a:srgbClr val="00B050"/>
                </a:solidFill>
              </a:rPr>
              <a:t> </a:t>
            </a:r>
            <a:r>
              <a:rPr b="1" spc="-4" dirty="0">
                <a:solidFill>
                  <a:srgbClr val="00B050"/>
                </a:solidFill>
              </a:rPr>
              <a:t>Scaling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060" y="1319484"/>
            <a:ext cx="6904940" cy="1767792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9525">
              <a:spcBef>
                <a:spcPts val="885"/>
              </a:spcBef>
            </a:pPr>
            <a:r>
              <a:rPr sz="1600" b="1" spc="-8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sz="16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sz="1600" b="1" spc="-26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</a:t>
            </a:r>
            <a:endParaRPr lang="en-US" sz="1600" b="1" spc="-4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">
              <a:spcBef>
                <a:spcPts val="885"/>
              </a:spcBef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275" indent="-285750">
              <a:spcBef>
                <a:spcPts val="810"/>
              </a:spcBef>
              <a:buFont typeface="Wingdings" pitchFamily="2" charset="2"/>
              <a:buChar char="Ø"/>
              <a:tabLst>
                <a:tab pos="266224" algn="l"/>
                <a:tab pos="266700" algn="l"/>
              </a:tabLst>
            </a:pPr>
            <a:r>
              <a:rPr sz="1600" spc="-8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Standard/General </a:t>
            </a:r>
            <a:r>
              <a:rPr sz="1600" spc="-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 </a:t>
            </a:r>
            <a:r>
              <a:rPr sz="1600" spc="-8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600" spc="-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Premium/Business</a:t>
            </a:r>
            <a:r>
              <a:rPr sz="1600" spc="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275" indent="-285750">
              <a:spcBef>
                <a:spcPts val="810"/>
              </a:spcBef>
              <a:buFont typeface="Wingdings" pitchFamily="2" charset="2"/>
              <a:buChar char="Ø"/>
              <a:tabLst>
                <a:tab pos="266224" algn="l"/>
                <a:tab pos="266700" algn="l"/>
              </a:tabLst>
            </a:pPr>
            <a:r>
              <a:rPr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1600" spc="-8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Standard/General </a:t>
            </a:r>
            <a:r>
              <a:rPr sz="1600" spc="-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 </a:t>
            </a:r>
            <a:r>
              <a:rPr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sz="1600" spc="-1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stored </a:t>
            </a:r>
            <a:r>
              <a:rPr sz="1600" spc="-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sz="1600" spc="-8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</a:t>
            </a:r>
            <a:r>
              <a:rPr sz="1600" spc="-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</a:t>
            </a:r>
            <a:r>
              <a:rPr sz="1600" spc="113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8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275" indent="-285750">
              <a:spcBef>
                <a:spcPts val="810"/>
              </a:spcBef>
              <a:buFont typeface="Wingdings" pitchFamily="2" charset="2"/>
              <a:buChar char="Ø"/>
              <a:tabLst>
                <a:tab pos="266224" algn="l"/>
                <a:tab pos="266700" algn="l"/>
              </a:tabLst>
            </a:pPr>
            <a:r>
              <a:rPr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1600" spc="-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Premium/Business </a:t>
            </a:r>
            <a:r>
              <a:rPr sz="1600" spc="-8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</a:t>
            </a:r>
            <a:r>
              <a:rPr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sz="1600" spc="-1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stored </a:t>
            </a:r>
            <a:r>
              <a:rPr sz="1600" spc="-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sz="1600" spc="-8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sz="1600" spc="7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SSD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4600" y="2857885"/>
            <a:ext cx="1951101" cy="206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5DF408-76C0-4A1B-9941-30B6F656A18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F977F-18C0-F81D-13BE-AED66D432C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66</a:t>
            </a:fld>
            <a:endParaRPr lang="en-IN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-8" dirty="0">
                <a:solidFill>
                  <a:srgbClr val="00B050"/>
                </a:solidFill>
              </a:rPr>
              <a:t>Azure </a:t>
            </a:r>
            <a:r>
              <a:rPr lang="en-IN" b="1" spc="-4" dirty="0">
                <a:solidFill>
                  <a:srgbClr val="00B050"/>
                </a:solidFill>
              </a:rPr>
              <a:t>SQL </a:t>
            </a:r>
            <a:r>
              <a:rPr lang="en-IN" b="1" spc="-8" dirty="0">
                <a:solidFill>
                  <a:srgbClr val="00B050"/>
                </a:solidFill>
              </a:rPr>
              <a:t>Database</a:t>
            </a:r>
            <a:r>
              <a:rPr lang="en-IN" b="1" spc="-53" dirty="0">
                <a:solidFill>
                  <a:srgbClr val="00B050"/>
                </a:solidFill>
              </a:rPr>
              <a:t> </a:t>
            </a:r>
            <a:r>
              <a:rPr lang="en-IN" b="1" spc="-4" dirty="0">
                <a:solidFill>
                  <a:srgbClr val="00B050"/>
                </a:solidFill>
              </a:rPr>
              <a:t>Scaling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723F0-F5EE-08CE-3334-C3CE833D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47" y="1123188"/>
            <a:ext cx="7956442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6620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484-ECAC-E6D1-471A-3598CD60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-8" dirty="0">
                <a:solidFill>
                  <a:srgbClr val="00B050"/>
                </a:solidFill>
              </a:rPr>
              <a:t>Azure </a:t>
            </a:r>
            <a:r>
              <a:rPr lang="en-IN" b="1" spc="-4" dirty="0">
                <a:solidFill>
                  <a:srgbClr val="00B050"/>
                </a:solidFill>
              </a:rPr>
              <a:t>SQL </a:t>
            </a:r>
            <a:r>
              <a:rPr lang="en-IN" b="1" spc="-8" dirty="0">
                <a:solidFill>
                  <a:srgbClr val="00B050"/>
                </a:solidFill>
              </a:rPr>
              <a:t>Database</a:t>
            </a:r>
            <a:r>
              <a:rPr lang="en-IN" b="1" spc="-53" dirty="0">
                <a:solidFill>
                  <a:srgbClr val="00B050"/>
                </a:solidFill>
              </a:rPr>
              <a:t> </a:t>
            </a:r>
            <a:r>
              <a:rPr lang="en-IN" b="1" spc="-4" dirty="0">
                <a:solidFill>
                  <a:srgbClr val="00B050"/>
                </a:solidFill>
              </a:rPr>
              <a:t>Scaling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F9145-8C56-9E11-7187-59F9E4081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15B1F-ADB0-0693-9F89-48758BDE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A9D55-834B-D509-3D62-3CB02CE324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0F5BA-B2E3-CFFD-5A4C-361DA3DA2D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428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00493" y="1285684"/>
          <a:ext cx="2986087" cy="2119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3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191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23295" y="1285684"/>
          <a:ext cx="2986564" cy="2119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191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930622" y="966406"/>
            <a:ext cx="837248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b="1" spc="68" dirty="0">
                <a:solidFill>
                  <a:srgbClr val="C00000"/>
                </a:solidFill>
                <a:latin typeface="Times New Roman"/>
                <a:cs typeface="Times New Roman"/>
              </a:rPr>
              <a:t>Region</a:t>
            </a:r>
            <a:r>
              <a:rPr sz="1500" b="1" spc="-79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500" b="1" spc="83" dirty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9192" y="956785"/>
            <a:ext cx="1434941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b="1" spc="68" dirty="0">
                <a:solidFill>
                  <a:srgbClr val="C00000"/>
                </a:solidFill>
                <a:latin typeface="Times New Roman"/>
                <a:cs typeface="Times New Roman"/>
              </a:rPr>
              <a:t>Region </a:t>
            </a:r>
            <a:r>
              <a:rPr sz="1500" b="1" spc="-11" dirty="0">
                <a:solidFill>
                  <a:srgbClr val="C00000"/>
                </a:solidFill>
                <a:latin typeface="Times New Roman"/>
                <a:cs typeface="Times New Roman"/>
              </a:rPr>
              <a:t>B</a:t>
            </a:r>
            <a:r>
              <a:rPr sz="1500" b="1" spc="-1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500" b="1" spc="26" dirty="0">
                <a:solidFill>
                  <a:srgbClr val="C00000"/>
                </a:solidFill>
                <a:latin typeface="Times New Roman"/>
                <a:cs typeface="Times New Roman"/>
              </a:rPr>
              <a:t>(Read)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7865" y="1377316"/>
            <a:ext cx="563270" cy="565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099691" y="1413892"/>
            <a:ext cx="562132" cy="565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3166110" y="1440180"/>
            <a:ext cx="563270" cy="564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502767" y="3898868"/>
            <a:ext cx="4051459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350" b="1" spc="30" dirty="0">
                <a:latin typeface="Times New Roman"/>
                <a:cs typeface="Times New Roman"/>
              </a:rPr>
              <a:t>Storage</a:t>
            </a:r>
            <a:r>
              <a:rPr sz="1350" b="1" spc="-4" dirty="0">
                <a:latin typeface="Times New Roman"/>
                <a:cs typeface="Times New Roman"/>
              </a:rPr>
              <a:t> </a:t>
            </a:r>
            <a:r>
              <a:rPr sz="1350" b="1" spc="34" dirty="0">
                <a:latin typeface="Times New Roman"/>
                <a:cs typeface="Times New Roman"/>
              </a:rPr>
              <a:t>Clusters</a:t>
            </a:r>
            <a:endParaRPr sz="1350">
              <a:latin typeface="Times New Roman"/>
              <a:cs typeface="Times New Roman"/>
            </a:endParaRPr>
          </a:p>
          <a:p>
            <a:pPr marL="9525" marR="3810" algn="ctr"/>
            <a:r>
              <a:rPr sz="1350" dirty="0">
                <a:latin typeface="Palladio Uralic"/>
                <a:cs typeface="Palladio Uralic"/>
              </a:rPr>
              <a:t>Each cluster is </a:t>
            </a:r>
            <a:r>
              <a:rPr sz="1350" spc="-4" dirty="0">
                <a:latin typeface="Palladio Uralic"/>
                <a:cs typeface="Palladio Uralic"/>
              </a:rPr>
              <a:t>physically </a:t>
            </a:r>
            <a:r>
              <a:rPr sz="1350" dirty="0">
                <a:latin typeface="Palladio Uralic"/>
                <a:cs typeface="Palladio Uralic"/>
              </a:rPr>
              <a:t>separate in </a:t>
            </a:r>
            <a:r>
              <a:rPr sz="1350" spc="-4" dirty="0">
                <a:latin typeface="Palladio Uralic"/>
                <a:cs typeface="Palladio Uralic"/>
              </a:rPr>
              <a:t>what's </a:t>
            </a:r>
            <a:r>
              <a:rPr sz="1350" dirty="0">
                <a:latin typeface="Palladio Uralic"/>
                <a:cs typeface="Palladio Uralic"/>
              </a:rPr>
              <a:t>called</a:t>
            </a:r>
            <a:r>
              <a:rPr sz="1350" spc="-41" dirty="0">
                <a:latin typeface="Palladio Uralic"/>
                <a:cs typeface="Palladio Uralic"/>
              </a:rPr>
              <a:t> </a:t>
            </a:r>
            <a:r>
              <a:rPr sz="1350" dirty="0">
                <a:latin typeface="Palladio Uralic"/>
                <a:cs typeface="Palladio Uralic"/>
              </a:rPr>
              <a:t>an  </a:t>
            </a:r>
            <a:r>
              <a:rPr sz="1350" spc="-4" dirty="0">
                <a:latin typeface="Palladio Uralic"/>
                <a:cs typeface="Palladio Uralic"/>
              </a:rPr>
              <a:t>availability </a:t>
            </a:r>
            <a:r>
              <a:rPr sz="1350" dirty="0">
                <a:latin typeface="Palladio Uralic"/>
                <a:cs typeface="Palladio Uralic"/>
              </a:rPr>
              <a:t>zone, with its own </a:t>
            </a:r>
            <a:r>
              <a:rPr sz="1350" spc="-4" dirty="0">
                <a:latin typeface="Palladio Uralic"/>
                <a:cs typeface="Palladio Uralic"/>
              </a:rPr>
              <a:t>separate </a:t>
            </a:r>
            <a:r>
              <a:rPr sz="1350" dirty="0">
                <a:latin typeface="Palladio Uralic"/>
                <a:cs typeface="Palladio Uralic"/>
              </a:rPr>
              <a:t>utilities and  </a:t>
            </a:r>
            <a:r>
              <a:rPr sz="1350" spc="-8" dirty="0">
                <a:latin typeface="Palladio Uralic"/>
                <a:cs typeface="Palladio Uralic"/>
              </a:rPr>
              <a:t>networking.</a:t>
            </a:r>
            <a:endParaRPr sz="1350">
              <a:latin typeface="Palladio Uralic"/>
              <a:cs typeface="Palladio Ural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6215" y="3491293"/>
            <a:ext cx="1453039" cy="378143"/>
          </a:xfrm>
          <a:custGeom>
            <a:avLst/>
            <a:gdLst/>
            <a:ahLst/>
            <a:cxnLst/>
            <a:rect l="l" t="t" r="r" b="b"/>
            <a:pathLst>
              <a:path w="1937385" h="504189">
                <a:moveTo>
                  <a:pt x="1937004" y="0"/>
                </a:moveTo>
                <a:lnTo>
                  <a:pt x="1851787" y="1397"/>
                </a:lnTo>
                <a:lnTo>
                  <a:pt x="1864969" y="26720"/>
                </a:lnTo>
                <a:lnTo>
                  <a:pt x="991819" y="480682"/>
                </a:lnTo>
                <a:lnTo>
                  <a:pt x="931862" y="74002"/>
                </a:lnTo>
                <a:lnTo>
                  <a:pt x="960120" y="69850"/>
                </a:lnTo>
                <a:lnTo>
                  <a:pt x="954265" y="61468"/>
                </a:lnTo>
                <a:lnTo>
                  <a:pt x="911352" y="0"/>
                </a:lnTo>
                <a:lnTo>
                  <a:pt x="884809" y="80899"/>
                </a:lnTo>
                <a:lnTo>
                  <a:pt x="913066" y="76758"/>
                </a:lnTo>
                <a:lnTo>
                  <a:pt x="972312" y="478624"/>
                </a:lnTo>
                <a:lnTo>
                  <a:pt x="72339" y="25806"/>
                </a:lnTo>
                <a:lnTo>
                  <a:pt x="75234" y="20066"/>
                </a:lnTo>
                <a:lnTo>
                  <a:pt x="85217" y="254"/>
                </a:lnTo>
                <a:lnTo>
                  <a:pt x="0" y="0"/>
                </a:lnTo>
                <a:lnTo>
                  <a:pt x="50927" y="68326"/>
                </a:lnTo>
                <a:lnTo>
                  <a:pt x="63779" y="42799"/>
                </a:lnTo>
                <a:lnTo>
                  <a:pt x="979919" y="503809"/>
                </a:lnTo>
                <a:lnTo>
                  <a:pt x="984211" y="495325"/>
                </a:lnTo>
                <a:lnTo>
                  <a:pt x="984478" y="495287"/>
                </a:lnTo>
                <a:lnTo>
                  <a:pt x="988949" y="503809"/>
                </a:lnTo>
                <a:lnTo>
                  <a:pt x="1873758" y="43599"/>
                </a:lnTo>
                <a:lnTo>
                  <a:pt x="1886966" y="68961"/>
                </a:lnTo>
                <a:lnTo>
                  <a:pt x="1921891" y="20828"/>
                </a:lnTo>
                <a:lnTo>
                  <a:pt x="193700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4863274" y="3935159"/>
            <a:ext cx="3970020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334" algn="ctr">
              <a:spcBef>
                <a:spcPts val="75"/>
              </a:spcBef>
            </a:pPr>
            <a:r>
              <a:rPr sz="1350" b="1" spc="56" dirty="0">
                <a:latin typeface="Times New Roman"/>
                <a:cs typeface="Times New Roman"/>
              </a:rPr>
              <a:t>Region</a:t>
            </a:r>
            <a:r>
              <a:rPr sz="1350" b="1" spc="-4" dirty="0">
                <a:latin typeface="Times New Roman"/>
                <a:cs typeface="Times New Roman"/>
              </a:rPr>
              <a:t> </a:t>
            </a:r>
            <a:r>
              <a:rPr sz="1350" b="1" spc="-11" dirty="0">
                <a:latin typeface="Times New Roman"/>
                <a:cs typeface="Times New Roman"/>
              </a:rPr>
              <a:t>B</a:t>
            </a:r>
            <a:endParaRPr sz="1350">
              <a:latin typeface="Times New Roman"/>
              <a:cs typeface="Times New Roman"/>
            </a:endParaRPr>
          </a:p>
          <a:p>
            <a:pPr marL="9049" marR="3810" algn="ctr"/>
            <a:r>
              <a:rPr sz="1350" spc="-4" dirty="0">
                <a:latin typeface="Palladio Uralic"/>
                <a:cs typeface="Palladio Uralic"/>
              </a:rPr>
              <a:t>Hundreds of miles </a:t>
            </a:r>
            <a:r>
              <a:rPr sz="1350" spc="-11" dirty="0">
                <a:latin typeface="Palladio Uralic"/>
                <a:cs typeface="Palladio Uralic"/>
              </a:rPr>
              <a:t>away </a:t>
            </a:r>
            <a:r>
              <a:rPr sz="1350" spc="-4" dirty="0">
                <a:latin typeface="Palladio Uralic"/>
                <a:cs typeface="Palladio Uralic"/>
              </a:rPr>
              <a:t>from the primary region to  </a:t>
            </a:r>
            <a:r>
              <a:rPr sz="1350" spc="-8" dirty="0">
                <a:latin typeface="Palladio Uralic"/>
                <a:cs typeface="Palladio Uralic"/>
              </a:rPr>
              <a:t>prevent </a:t>
            </a:r>
            <a:r>
              <a:rPr sz="1350" dirty="0">
                <a:latin typeface="Palladio Uralic"/>
                <a:cs typeface="Palladio Uralic"/>
              </a:rPr>
              <a:t>data </a:t>
            </a:r>
            <a:r>
              <a:rPr sz="1350" spc="-4" dirty="0">
                <a:latin typeface="Palladio Uralic"/>
                <a:cs typeface="Palladio Uralic"/>
              </a:rPr>
              <a:t>loss in the </a:t>
            </a:r>
            <a:r>
              <a:rPr sz="1350" spc="-8" dirty="0">
                <a:latin typeface="Palladio Uralic"/>
                <a:cs typeface="Palladio Uralic"/>
              </a:rPr>
              <a:t>event </a:t>
            </a:r>
            <a:r>
              <a:rPr sz="1350" spc="-4" dirty="0">
                <a:latin typeface="Palladio Uralic"/>
                <a:cs typeface="Palladio Uralic"/>
              </a:rPr>
              <a:t>of </a:t>
            </a:r>
            <a:r>
              <a:rPr sz="1350" dirty="0">
                <a:latin typeface="Palladio Uralic"/>
                <a:cs typeface="Palladio Uralic"/>
              </a:rPr>
              <a:t>a </a:t>
            </a:r>
            <a:r>
              <a:rPr sz="1350" spc="-4" dirty="0">
                <a:latin typeface="Palladio Uralic"/>
                <a:cs typeface="Palladio Uralic"/>
              </a:rPr>
              <a:t>natural</a:t>
            </a:r>
            <a:r>
              <a:rPr sz="1350" spc="4" dirty="0">
                <a:latin typeface="Palladio Uralic"/>
                <a:cs typeface="Palladio Uralic"/>
              </a:rPr>
              <a:t> </a:t>
            </a:r>
            <a:r>
              <a:rPr sz="1350" spc="-11" dirty="0">
                <a:latin typeface="Palladio Uralic"/>
                <a:cs typeface="Palladio Uralic"/>
              </a:rPr>
              <a:t>disaster.</a:t>
            </a:r>
            <a:endParaRPr sz="1350">
              <a:latin typeface="Palladio Uralic"/>
              <a:cs typeface="Palladio Ural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23221" y="3554159"/>
            <a:ext cx="81915" cy="372904"/>
          </a:xfrm>
          <a:custGeom>
            <a:avLst/>
            <a:gdLst/>
            <a:ahLst/>
            <a:cxnLst/>
            <a:rect l="l" t="t" r="r" b="b"/>
            <a:pathLst>
              <a:path w="109220" h="497204">
                <a:moveTo>
                  <a:pt x="47058" y="73994"/>
                </a:moveTo>
                <a:lnTo>
                  <a:pt x="28257" y="76753"/>
                </a:lnTo>
                <a:lnTo>
                  <a:pt x="90170" y="496697"/>
                </a:lnTo>
                <a:lnTo>
                  <a:pt x="108965" y="493903"/>
                </a:lnTo>
                <a:lnTo>
                  <a:pt x="47058" y="73994"/>
                </a:lnTo>
                <a:close/>
              </a:path>
              <a:path w="109220" h="497204">
                <a:moveTo>
                  <a:pt x="26543" y="0"/>
                </a:moveTo>
                <a:lnTo>
                  <a:pt x="0" y="80899"/>
                </a:lnTo>
                <a:lnTo>
                  <a:pt x="28257" y="76753"/>
                </a:lnTo>
                <a:lnTo>
                  <a:pt x="26415" y="64262"/>
                </a:lnTo>
                <a:lnTo>
                  <a:pt x="45211" y="61468"/>
                </a:lnTo>
                <a:lnTo>
                  <a:pt x="69458" y="61468"/>
                </a:lnTo>
                <a:lnTo>
                  <a:pt x="26543" y="0"/>
                </a:lnTo>
                <a:close/>
              </a:path>
              <a:path w="109220" h="497204">
                <a:moveTo>
                  <a:pt x="45211" y="61468"/>
                </a:moveTo>
                <a:lnTo>
                  <a:pt x="26415" y="64262"/>
                </a:lnTo>
                <a:lnTo>
                  <a:pt x="28257" y="76753"/>
                </a:lnTo>
                <a:lnTo>
                  <a:pt x="47058" y="73994"/>
                </a:lnTo>
                <a:lnTo>
                  <a:pt x="45211" y="61468"/>
                </a:lnTo>
                <a:close/>
              </a:path>
              <a:path w="109220" h="497204">
                <a:moveTo>
                  <a:pt x="69458" y="61468"/>
                </a:moveTo>
                <a:lnTo>
                  <a:pt x="45211" y="61468"/>
                </a:lnTo>
                <a:lnTo>
                  <a:pt x="47058" y="73994"/>
                </a:lnTo>
                <a:lnTo>
                  <a:pt x="75310" y="69850"/>
                </a:lnTo>
                <a:lnTo>
                  <a:pt x="69458" y="6146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409820" y="1330451"/>
            <a:ext cx="563270" cy="564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5409820" y="1992249"/>
            <a:ext cx="563270" cy="564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5409820" y="2654046"/>
            <a:ext cx="563270" cy="565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517761" y="523352"/>
            <a:ext cx="6108478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b="1" spc="-8" dirty="0">
                <a:solidFill>
                  <a:srgbClr val="00B050"/>
                </a:solidFill>
              </a:rPr>
              <a:t>Azure </a:t>
            </a:r>
            <a:r>
              <a:rPr sz="2400" b="1" spc="-4" dirty="0">
                <a:solidFill>
                  <a:srgbClr val="00B050"/>
                </a:solidFill>
              </a:rPr>
              <a:t>SQL DB </a:t>
            </a:r>
            <a:r>
              <a:rPr sz="2400" b="1" dirty="0">
                <a:solidFill>
                  <a:srgbClr val="00B050"/>
                </a:solidFill>
              </a:rPr>
              <a:t>– HA and </a:t>
            </a:r>
            <a:r>
              <a:rPr sz="2400" b="1" spc="-4" dirty="0">
                <a:solidFill>
                  <a:srgbClr val="00B050"/>
                </a:solidFill>
              </a:rPr>
              <a:t>DR</a:t>
            </a:r>
            <a:r>
              <a:rPr sz="2400" b="1" spc="-56" dirty="0">
                <a:solidFill>
                  <a:srgbClr val="00B050"/>
                </a:solidFill>
              </a:rPr>
              <a:t> </a:t>
            </a:r>
            <a:r>
              <a:rPr sz="2400" b="1" dirty="0">
                <a:solidFill>
                  <a:srgbClr val="00B050"/>
                </a:solidFill>
              </a:rPr>
              <a:t>Options</a:t>
            </a:r>
          </a:p>
        </p:txBody>
      </p:sp>
      <p:sp>
        <p:nvSpPr>
          <p:cNvPr id="21" name="object 21"/>
          <p:cNvSpPr/>
          <p:nvPr/>
        </p:nvSpPr>
        <p:spPr>
          <a:xfrm>
            <a:off x="1197865" y="2005966"/>
            <a:ext cx="563270" cy="565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196721" y="2670048"/>
            <a:ext cx="562132" cy="564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3F87019-68AE-7861-7A7C-D79A33478E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01D5B72-041E-833F-2C7B-587B3A2B1A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69</a:t>
            </a:fld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145" y="342436"/>
            <a:ext cx="7792403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184" dirty="0">
                <a:solidFill>
                  <a:srgbClr val="00B050"/>
                </a:solidFill>
              </a:rPr>
              <a:t>SQL</a:t>
            </a:r>
            <a:r>
              <a:rPr b="1" spc="-98" dirty="0">
                <a:solidFill>
                  <a:srgbClr val="00B050"/>
                </a:solidFill>
              </a:rPr>
              <a:t> </a:t>
            </a:r>
            <a:r>
              <a:rPr b="1" spc="131" dirty="0">
                <a:solidFill>
                  <a:srgbClr val="00B050"/>
                </a:solidFill>
              </a:rPr>
              <a:t>Server(PaaS)</a:t>
            </a:r>
            <a:r>
              <a:rPr b="1" spc="-120" dirty="0">
                <a:solidFill>
                  <a:srgbClr val="00B050"/>
                </a:solidFill>
              </a:rPr>
              <a:t> </a:t>
            </a:r>
            <a:r>
              <a:rPr b="1" spc="210" dirty="0">
                <a:solidFill>
                  <a:srgbClr val="00B050"/>
                </a:solidFill>
              </a:rPr>
              <a:t>Deployment</a:t>
            </a:r>
            <a:r>
              <a:rPr b="1" spc="-127" dirty="0">
                <a:solidFill>
                  <a:srgbClr val="00B050"/>
                </a:solidFill>
              </a:rPr>
              <a:t> </a:t>
            </a:r>
            <a:r>
              <a:rPr b="1" spc="158" dirty="0">
                <a:solidFill>
                  <a:srgbClr val="00B050"/>
                </a:solidFill>
              </a:rPr>
              <a:t>Options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451" y="1553337"/>
            <a:ext cx="6005703" cy="24071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DFF17-27AC-23C4-06FD-3601AA5102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3EF34-5669-611B-4A53-4ECAF197A5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</a:t>
            </a:fld>
            <a:endParaRPr lang="en-IN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40346" y="472816"/>
            <a:ext cx="6663308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b="1" spc="-8" dirty="0">
                <a:solidFill>
                  <a:srgbClr val="00B050"/>
                </a:solidFill>
              </a:rPr>
              <a:t>Azure </a:t>
            </a:r>
            <a:r>
              <a:rPr sz="2400" b="1" spc="-4" dirty="0">
                <a:solidFill>
                  <a:srgbClr val="00B050"/>
                </a:solidFill>
              </a:rPr>
              <a:t>SQL DB </a:t>
            </a:r>
            <a:r>
              <a:rPr sz="2400" b="1" dirty="0">
                <a:solidFill>
                  <a:srgbClr val="00B050"/>
                </a:solidFill>
              </a:rPr>
              <a:t>– High </a:t>
            </a:r>
            <a:r>
              <a:rPr sz="2400" b="1" spc="-8" dirty="0">
                <a:solidFill>
                  <a:srgbClr val="00B050"/>
                </a:solidFill>
              </a:rPr>
              <a:t>Availability</a:t>
            </a:r>
            <a:r>
              <a:rPr sz="2400" b="1" spc="-41" dirty="0">
                <a:solidFill>
                  <a:srgbClr val="00B050"/>
                </a:solidFill>
              </a:rPr>
              <a:t> </a:t>
            </a:r>
            <a:r>
              <a:rPr sz="2400" b="1" spc="-11" dirty="0">
                <a:solidFill>
                  <a:srgbClr val="00B050"/>
                </a:solidFill>
              </a:rPr>
              <a:t>Architecture</a:t>
            </a:r>
          </a:p>
        </p:txBody>
      </p:sp>
      <p:sp>
        <p:nvSpPr>
          <p:cNvPr id="7" name="object 7"/>
          <p:cNvSpPr/>
          <p:nvPr/>
        </p:nvSpPr>
        <p:spPr>
          <a:xfrm>
            <a:off x="473199" y="958225"/>
            <a:ext cx="1951101" cy="2025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473200" y="2965500"/>
            <a:ext cx="1951101" cy="1935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2729294" y="1006619"/>
            <a:ext cx="3996214" cy="1384353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525">
              <a:spcBef>
                <a:spcPts val="795"/>
              </a:spcBef>
            </a:pPr>
            <a:r>
              <a:rPr sz="1200" b="1" spc="-8" dirty="0">
                <a:solidFill>
                  <a:srgbClr val="404040"/>
                </a:solidFill>
                <a:latin typeface="Carlito"/>
                <a:cs typeface="Carlito"/>
              </a:rPr>
              <a:t>Standard </a:t>
            </a:r>
            <a:r>
              <a:rPr sz="1200" b="1" spc="-4" dirty="0">
                <a:solidFill>
                  <a:srgbClr val="404040"/>
                </a:solidFill>
                <a:latin typeface="Carlito"/>
                <a:cs typeface="Carlito"/>
              </a:rPr>
              <a:t>availability</a:t>
            </a:r>
            <a:r>
              <a:rPr sz="1200" b="1" spc="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sz="1200" dirty="0">
              <a:latin typeface="Carlito"/>
              <a:cs typeface="Carlito"/>
            </a:endParaRPr>
          </a:p>
          <a:p>
            <a:pPr marL="266700" indent="-257651">
              <a:spcBef>
                <a:spcPts val="720"/>
              </a:spcBef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Separation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compute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12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storage</a:t>
            </a:r>
            <a:endParaRPr sz="1200" dirty="0">
              <a:latin typeface="Carlito"/>
              <a:cs typeface="Carlito"/>
            </a:endParaRPr>
          </a:p>
          <a:p>
            <a:pPr marL="266700" indent="-257651">
              <a:spcBef>
                <a:spcPts val="720"/>
              </a:spcBef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Performance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degradation during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maintenance</a:t>
            </a:r>
            <a:r>
              <a:rPr sz="1200" spc="26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activities</a:t>
            </a:r>
            <a:endParaRPr sz="1200" dirty="0">
              <a:latin typeface="Carlito"/>
              <a:cs typeface="Carlito"/>
            </a:endParaRPr>
          </a:p>
          <a:p>
            <a:pPr marL="266700" indent="-257651">
              <a:spcBef>
                <a:spcPts val="720"/>
              </a:spcBef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Budget-oriented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business</a:t>
            </a:r>
            <a:r>
              <a:rPr sz="1200" spc="1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applications</a:t>
            </a:r>
            <a:endParaRPr sz="1200" dirty="0">
              <a:latin typeface="Carlito"/>
              <a:cs typeface="Carlito"/>
            </a:endParaRPr>
          </a:p>
          <a:p>
            <a:pPr marL="266700" indent="-257651">
              <a:spcBef>
                <a:spcPts val="720"/>
              </a:spcBef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Basic,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Standard,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General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Purpose service tier</a:t>
            </a:r>
            <a:r>
              <a:rPr sz="1200" spc="6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availability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5577" y="2638087"/>
            <a:ext cx="6118384" cy="220765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525">
              <a:spcBef>
                <a:spcPts val="795"/>
              </a:spcBef>
            </a:pPr>
            <a:r>
              <a:rPr sz="1200" b="1" spc="-8" dirty="0">
                <a:solidFill>
                  <a:srgbClr val="404040"/>
                </a:solidFill>
                <a:latin typeface="Carlito"/>
                <a:cs typeface="Carlito"/>
              </a:rPr>
              <a:t>Premium </a:t>
            </a:r>
            <a:r>
              <a:rPr sz="1200" b="1" spc="-4" dirty="0">
                <a:solidFill>
                  <a:srgbClr val="404040"/>
                </a:solidFill>
                <a:latin typeface="Carlito"/>
                <a:cs typeface="Carlito"/>
              </a:rPr>
              <a:t>availability</a:t>
            </a:r>
            <a:r>
              <a:rPr sz="1200" b="1" spc="-1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sz="1200" dirty="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Integrates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compute resources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storage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(locally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attached SSD)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on a single</a:t>
            </a:r>
            <a:r>
              <a:rPr sz="1200" spc="6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node</a:t>
            </a:r>
            <a:endParaRPr sz="1200" dirty="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Replicating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both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compute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storage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additional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nodes creating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three to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four-node</a:t>
            </a:r>
            <a:r>
              <a:rPr sz="1200" spc="9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19" dirty="0">
                <a:solidFill>
                  <a:srgbClr val="404040"/>
                </a:solidFill>
                <a:latin typeface="Carlito"/>
                <a:cs typeface="Carlito"/>
              </a:rPr>
              <a:t>cluster.</a:t>
            </a:r>
            <a:endParaRPr sz="1200" dirty="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synchronized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to at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least one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secondary replica </a:t>
            </a:r>
            <a:r>
              <a:rPr sz="1200" spc="-1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committing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r>
              <a:rPr sz="1200" spc="143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transaction.</a:t>
            </a:r>
            <a:endParaRPr sz="1200" dirty="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23" dirty="0">
                <a:solidFill>
                  <a:srgbClr val="404040"/>
                </a:solidFill>
                <a:latin typeface="Carlito"/>
                <a:cs typeface="Carlito"/>
              </a:rPr>
              <a:t>Targets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mission critical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applications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with high IO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performance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and high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transaction</a:t>
            </a:r>
            <a:r>
              <a:rPr sz="1200" spc="3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15" dirty="0">
                <a:solidFill>
                  <a:srgbClr val="404040"/>
                </a:solidFill>
                <a:latin typeface="Carlito"/>
                <a:cs typeface="Carlito"/>
              </a:rPr>
              <a:t>rate</a:t>
            </a:r>
            <a:endParaRPr sz="1200" dirty="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Guarantees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minimal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performance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impact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maintenance</a:t>
            </a:r>
            <a:r>
              <a:rPr sz="1200" spc="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activities.</a:t>
            </a:r>
            <a:endParaRPr sz="1200" dirty="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Premium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and Business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Critical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service tier</a:t>
            </a:r>
            <a:r>
              <a:rPr sz="1200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availability</a:t>
            </a:r>
            <a:endParaRPr sz="1200" dirty="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8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Read Scale-Out</a:t>
            </a:r>
            <a:r>
              <a:rPr sz="1200" spc="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feature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BAEE8-A1AA-14F4-0548-6D099AF796F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8D2D-061B-1919-6E34-889BBB5217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70</a:t>
            </a:fld>
            <a:endParaRPr lang="en-IN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1622" y="438150"/>
            <a:ext cx="604075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8" dirty="0">
                <a:solidFill>
                  <a:srgbClr val="00B050"/>
                </a:solidFill>
              </a:rPr>
              <a:t>Azure </a:t>
            </a:r>
            <a:r>
              <a:rPr b="1" spc="-4" dirty="0">
                <a:solidFill>
                  <a:srgbClr val="00B050"/>
                </a:solidFill>
              </a:rPr>
              <a:t>SQL DB –Zone</a:t>
            </a:r>
            <a:r>
              <a:rPr b="1" spc="-56" dirty="0">
                <a:solidFill>
                  <a:srgbClr val="00B050"/>
                </a:solidFill>
              </a:rPr>
              <a:t> </a:t>
            </a:r>
            <a:r>
              <a:rPr b="1" spc="-8" dirty="0">
                <a:solidFill>
                  <a:srgbClr val="00B050"/>
                </a:solidFill>
              </a:rPr>
              <a:t>Redundancy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81014" y="1167498"/>
            <a:ext cx="6040755" cy="2498313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525">
              <a:spcBef>
                <a:spcPts val="795"/>
              </a:spcBef>
            </a:pPr>
            <a:r>
              <a:rPr sz="1200" b="1" spc="-8" dirty="0">
                <a:solidFill>
                  <a:srgbClr val="404040"/>
                </a:solidFill>
                <a:latin typeface="Carlito"/>
                <a:cs typeface="Carlito"/>
              </a:rPr>
              <a:t>Zone redundant</a:t>
            </a:r>
            <a:r>
              <a:rPr sz="1200" b="1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Carlito"/>
                <a:cs typeface="Carlito"/>
              </a:rPr>
              <a:t>configuration</a:t>
            </a:r>
            <a:endParaRPr sz="1200">
              <a:latin typeface="Carlito"/>
              <a:cs typeface="Carlito"/>
            </a:endParaRPr>
          </a:p>
          <a:p>
            <a:pPr marL="224314" marR="184309" indent="-215265">
              <a:lnSpc>
                <a:spcPct val="150000"/>
              </a:lnSpc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Place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different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replicas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of the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Business Critical database to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different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availability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zones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the  same</a:t>
            </a:r>
            <a:r>
              <a:rPr sz="12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region</a:t>
            </a:r>
            <a:endParaRPr sz="120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Does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not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additional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r>
              <a:rPr sz="1200" spc="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redundancy</a:t>
            </a:r>
            <a:endParaRPr sz="120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Enable it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at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no </a:t>
            </a:r>
            <a:r>
              <a:rPr sz="1200" spc="-15" dirty="0">
                <a:solidFill>
                  <a:srgbClr val="404040"/>
                </a:solidFill>
                <a:latin typeface="Carlito"/>
                <a:cs typeface="Carlito"/>
              </a:rPr>
              <a:t>extra</a:t>
            </a:r>
            <a:r>
              <a:rPr sz="1200" spc="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cost</a:t>
            </a:r>
            <a:endParaRPr sz="120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Supported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in the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Premium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and Business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Critical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service</a:t>
            </a:r>
            <a:r>
              <a:rPr sz="1200" spc="4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tiers</a:t>
            </a:r>
            <a:endParaRPr sz="1200">
              <a:latin typeface="Carlito"/>
              <a:cs typeface="Carlito"/>
            </a:endParaRPr>
          </a:p>
          <a:p>
            <a:pPr marL="224314" indent="-215265">
              <a:spcBef>
                <a:spcPts val="72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Not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available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SQL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Managed</a:t>
            </a:r>
            <a:r>
              <a:rPr sz="12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Instance.</a:t>
            </a:r>
            <a:endParaRPr sz="1200">
              <a:latin typeface="Carlito"/>
              <a:cs typeface="Carlito"/>
            </a:endParaRPr>
          </a:p>
          <a:p>
            <a:pPr marL="224314" marR="3810" indent="-215265">
              <a:lnSpc>
                <a:spcPts val="2160"/>
              </a:lnSpc>
              <a:spcBef>
                <a:spcPts val="194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Increased network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latency </a:t>
            </a:r>
            <a:r>
              <a:rPr sz="1200" spc="-11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increase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commit </a:t>
            </a:r>
            <a:r>
              <a:rPr sz="1200" spc="-4" dirty="0">
                <a:solidFill>
                  <a:srgbClr val="404040"/>
                </a:solidFill>
                <a:latin typeface="Carlito"/>
                <a:cs typeface="Carlito"/>
              </a:rPr>
              <a:t>time and thus impact the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performance of  some </a:t>
            </a:r>
            <a:r>
              <a:rPr sz="1200" spc="-26" dirty="0">
                <a:solidFill>
                  <a:srgbClr val="404040"/>
                </a:solidFill>
                <a:latin typeface="Carlito"/>
                <a:cs typeface="Carlito"/>
              </a:rPr>
              <a:t>OLTP</a:t>
            </a:r>
            <a:r>
              <a:rPr sz="1200" spc="1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Carlito"/>
                <a:cs typeface="Carlito"/>
              </a:rPr>
              <a:t>workloads.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8887" y="1226440"/>
            <a:ext cx="2226563" cy="2530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FFDEA6-1E28-4C07-1BD3-D4C10F1E416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27579-0692-5143-C3C8-C33864E419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71</a:t>
            </a:fld>
            <a:endParaRPr lang="en-IN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2791-0D08-26C5-0C13-13072BF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-8" dirty="0">
                <a:solidFill>
                  <a:srgbClr val="00B050"/>
                </a:solidFill>
              </a:rPr>
              <a:t>Azure </a:t>
            </a:r>
            <a:r>
              <a:rPr lang="en-IN" b="1" spc="-4" dirty="0">
                <a:solidFill>
                  <a:srgbClr val="00B050"/>
                </a:solidFill>
              </a:rPr>
              <a:t>SQL DB – Scalability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461BF-EC34-C6FD-4010-2BFC3C8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9CE-2074-044A-45F0-48654105C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26442-4D01-5656-494A-44AC6FC8866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11150-24D6-C13F-1498-CA13704D31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6672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54EB-8218-33D3-6AD3-8BA67788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-8" dirty="0">
                <a:solidFill>
                  <a:srgbClr val="00B050"/>
                </a:solidFill>
              </a:rPr>
              <a:t>Azure </a:t>
            </a:r>
            <a:r>
              <a:rPr lang="en-IN" b="1" spc="-4" dirty="0">
                <a:solidFill>
                  <a:srgbClr val="00B050"/>
                </a:solidFill>
              </a:rPr>
              <a:t>SQL DB – Scalability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01C65-56CD-403A-51FC-E0F15FC1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BF870-F037-A05F-CA35-203CB0D54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B6DA7-096E-4157-BAE4-679B03757B4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0D0B9-CA53-753B-0536-C5A56D62F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4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B86C-5FCE-C6AA-906A-78499A53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IN" b="1" spc="-8" dirty="0">
                <a:solidFill>
                  <a:srgbClr val="00B050"/>
                </a:solidFill>
              </a:rPr>
              <a:t>Azure </a:t>
            </a:r>
            <a:r>
              <a:rPr lang="en-IN" b="1" spc="-4" dirty="0">
                <a:solidFill>
                  <a:srgbClr val="00B050"/>
                </a:solidFill>
              </a:rPr>
              <a:t>SQL DB – Scalability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7D55C-F7E5-67C5-0C0E-7F3163EC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042730"/>
            <a:ext cx="7946377" cy="366471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9E85F-AFB3-81C0-6A22-8805CD38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F3E28-08BD-3047-F220-2A195C06508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043E6-88BD-5FFB-34E7-E96C25969B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3783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8284" y="3648455"/>
            <a:ext cx="4792599" cy="1204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3681426" y="2135123"/>
            <a:ext cx="4799457" cy="1339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681426" y="935503"/>
            <a:ext cx="4799457" cy="102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77583" y="1827657"/>
            <a:ext cx="1673352" cy="1673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172792" y="935503"/>
            <a:ext cx="1070991" cy="892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172792" y="2273426"/>
            <a:ext cx="1070991" cy="1070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3172792" y="3782187"/>
            <a:ext cx="1070991" cy="1070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97130" y="1053046"/>
            <a:ext cx="222885" cy="495809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3150" spc="4" dirty="0">
                <a:solidFill>
                  <a:srgbClr val="121212"/>
                </a:solidFill>
              </a:rPr>
              <a:t>1</a:t>
            </a:r>
            <a:endParaRPr sz="3150"/>
          </a:p>
        </p:txBody>
      </p:sp>
      <p:sp>
        <p:nvSpPr>
          <p:cNvPr id="10" name="object 10"/>
          <p:cNvSpPr txBox="1"/>
          <p:nvPr/>
        </p:nvSpPr>
        <p:spPr>
          <a:xfrm>
            <a:off x="3597130" y="2559520"/>
            <a:ext cx="222885" cy="495809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3150" b="1" spc="4" dirty="0">
                <a:solidFill>
                  <a:srgbClr val="121212"/>
                </a:solidFill>
                <a:latin typeface="Carlito"/>
                <a:cs typeface="Carlito"/>
              </a:rPr>
              <a:t>2</a:t>
            </a:r>
            <a:endParaRPr sz="315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7130" y="4066185"/>
            <a:ext cx="222409" cy="49532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3150" b="1" spc="4" dirty="0">
                <a:solidFill>
                  <a:srgbClr val="121212"/>
                </a:solidFill>
                <a:latin typeface="Carlito"/>
                <a:cs typeface="Carlito"/>
              </a:rPr>
              <a:t>3</a:t>
            </a:r>
            <a:endParaRPr sz="315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8951" y="1245299"/>
            <a:ext cx="1797368" cy="374270"/>
          </a:xfrm>
          <a:prstGeom prst="rect">
            <a:avLst/>
          </a:prstGeom>
        </p:spPr>
        <p:txBody>
          <a:bodyPr vert="horz" wrap="square" lIns="0" tIns="46673" rIns="0" bIns="0" rtlCol="0">
            <a:spAutoFit/>
          </a:bodyPr>
          <a:lstStyle/>
          <a:p>
            <a:pPr marL="224314" indent="-215265">
              <a:spcBef>
                <a:spcPts val="368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Backs up the whole</a:t>
            </a:r>
            <a:r>
              <a:rPr sz="938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database</a:t>
            </a:r>
            <a:endParaRPr sz="938" dirty="0">
              <a:latin typeface="Roboto"/>
              <a:cs typeface="Roboto"/>
            </a:endParaRPr>
          </a:p>
          <a:p>
            <a:pPr marL="224314" indent="-215265">
              <a:spcBef>
                <a:spcPts val="30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Taken every</a:t>
            </a:r>
            <a:r>
              <a:rPr sz="938" spc="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week</a:t>
            </a:r>
            <a:endParaRPr sz="938" dirty="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8952" y="970026"/>
            <a:ext cx="847725" cy="20486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275" spc="-4" dirty="0">
                <a:solidFill>
                  <a:srgbClr val="FFFFFF"/>
                </a:solidFill>
                <a:latin typeface="Roboto"/>
                <a:cs typeface="Roboto"/>
              </a:rPr>
              <a:t>Full</a:t>
            </a:r>
            <a:r>
              <a:rPr sz="1275" spc="-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275" spc="-8" dirty="0">
                <a:solidFill>
                  <a:srgbClr val="FFFFFF"/>
                </a:solidFill>
                <a:latin typeface="Roboto"/>
                <a:cs typeface="Roboto"/>
              </a:rPr>
              <a:t>Backup</a:t>
            </a:r>
            <a:endParaRPr sz="1275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9637" y="984122"/>
            <a:ext cx="2390013" cy="816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796495" y="3714749"/>
            <a:ext cx="2383155" cy="819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4448952" y="2761774"/>
            <a:ext cx="3752374" cy="374270"/>
          </a:xfrm>
          <a:prstGeom prst="rect">
            <a:avLst/>
          </a:prstGeom>
        </p:spPr>
        <p:txBody>
          <a:bodyPr vert="horz" wrap="square" lIns="0" tIns="46673" rIns="0" bIns="0" rtlCol="0">
            <a:spAutoFit/>
          </a:bodyPr>
          <a:lstStyle/>
          <a:p>
            <a:pPr marL="224314" indent="-215265">
              <a:spcBef>
                <a:spcPts val="368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Captures only the data that </a:t>
            </a:r>
            <a:r>
              <a:rPr sz="938" spc="4" dirty="0">
                <a:solidFill>
                  <a:srgbClr val="FFFFFF"/>
                </a:solidFill>
                <a:latin typeface="Roboto"/>
                <a:cs typeface="Roboto"/>
              </a:rPr>
              <a:t>has </a:t>
            </a: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changed since the last </a:t>
            </a:r>
            <a:r>
              <a:rPr sz="938" spc="-4" dirty="0">
                <a:solidFill>
                  <a:srgbClr val="FFFFFF"/>
                </a:solidFill>
                <a:latin typeface="Roboto"/>
                <a:cs typeface="Roboto"/>
              </a:rPr>
              <a:t>full</a:t>
            </a:r>
            <a:r>
              <a:rPr sz="938" spc="153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938" spc="4" dirty="0">
                <a:solidFill>
                  <a:srgbClr val="FFFFFF"/>
                </a:solidFill>
                <a:latin typeface="Roboto"/>
                <a:cs typeface="Roboto"/>
              </a:rPr>
              <a:t>backup</a:t>
            </a:r>
            <a:endParaRPr sz="938">
              <a:latin typeface="Roboto"/>
              <a:cs typeface="Roboto"/>
            </a:endParaRPr>
          </a:p>
          <a:p>
            <a:pPr marL="224314" indent="-215265">
              <a:spcBef>
                <a:spcPts val="30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Taken every </a:t>
            </a:r>
            <a:r>
              <a:rPr sz="938" spc="4" dirty="0">
                <a:solidFill>
                  <a:srgbClr val="FFFFFF"/>
                </a:solidFill>
                <a:latin typeface="Roboto"/>
                <a:cs typeface="Roboto"/>
              </a:rPr>
              <a:t>12 </a:t>
            </a: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hours</a:t>
            </a:r>
            <a:endParaRPr sz="938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8952" y="2486597"/>
            <a:ext cx="1369219" cy="20486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275" spc="-4" dirty="0">
                <a:solidFill>
                  <a:srgbClr val="FFFFFF"/>
                </a:solidFill>
                <a:latin typeface="Roboto"/>
                <a:cs typeface="Roboto"/>
              </a:rPr>
              <a:t>Differential</a:t>
            </a:r>
            <a:r>
              <a:rPr sz="1275" spc="-79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275" spc="-8" dirty="0">
                <a:solidFill>
                  <a:srgbClr val="FFFFFF"/>
                </a:solidFill>
                <a:latin typeface="Roboto"/>
                <a:cs typeface="Roboto"/>
              </a:rPr>
              <a:t>backup</a:t>
            </a:r>
            <a:endParaRPr sz="1275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8951" y="4278325"/>
            <a:ext cx="3454718" cy="374270"/>
          </a:xfrm>
          <a:prstGeom prst="rect">
            <a:avLst/>
          </a:prstGeom>
        </p:spPr>
        <p:txBody>
          <a:bodyPr vert="horz" wrap="square" lIns="0" tIns="46673" rIns="0" bIns="0" rtlCol="0">
            <a:spAutoFit/>
          </a:bodyPr>
          <a:lstStyle/>
          <a:p>
            <a:pPr marL="224314" indent="-215265">
              <a:spcBef>
                <a:spcPts val="368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Records of </a:t>
            </a:r>
            <a:r>
              <a:rPr sz="938" spc="-4" dirty="0">
                <a:solidFill>
                  <a:srgbClr val="FFFFFF"/>
                </a:solidFill>
                <a:latin typeface="Roboto"/>
                <a:cs typeface="Roboto"/>
              </a:rPr>
              <a:t>all </a:t>
            </a: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the committed </a:t>
            </a:r>
            <a:r>
              <a:rPr sz="938" spc="4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uncommitted</a:t>
            </a:r>
            <a:r>
              <a:rPr sz="938" spc="1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transactions</a:t>
            </a:r>
            <a:endParaRPr sz="938">
              <a:latin typeface="Roboto"/>
              <a:cs typeface="Roboto"/>
            </a:endParaRPr>
          </a:p>
          <a:p>
            <a:pPr marL="224314" indent="-215265">
              <a:spcBef>
                <a:spcPts val="30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Taken every </a:t>
            </a:r>
            <a:r>
              <a:rPr sz="938" spc="4" dirty="0">
                <a:solidFill>
                  <a:srgbClr val="FFFFFF"/>
                </a:solidFill>
                <a:latin typeface="Roboto"/>
                <a:cs typeface="Roboto"/>
              </a:rPr>
              <a:t>5-10</a:t>
            </a:r>
            <a:r>
              <a:rPr sz="938" spc="11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938" dirty="0">
                <a:solidFill>
                  <a:srgbClr val="FFFFFF"/>
                </a:solidFill>
                <a:latin typeface="Roboto"/>
                <a:cs typeface="Roboto"/>
              </a:rPr>
              <a:t>mins</a:t>
            </a:r>
            <a:endParaRPr sz="938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8952" y="4002652"/>
            <a:ext cx="1694974" cy="20534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75" spc="-8" dirty="0">
                <a:solidFill>
                  <a:srgbClr val="FFFFFF"/>
                </a:solidFill>
                <a:latin typeface="Roboto"/>
                <a:cs typeface="Roboto"/>
              </a:rPr>
              <a:t>Transaction log</a:t>
            </a:r>
            <a:r>
              <a:rPr sz="1275" spc="-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275" spc="-4" dirty="0">
                <a:solidFill>
                  <a:srgbClr val="FFFFFF"/>
                </a:solidFill>
                <a:latin typeface="Roboto"/>
                <a:cs typeface="Roboto"/>
              </a:rPr>
              <a:t>backup</a:t>
            </a:r>
            <a:endParaRPr sz="1275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7026" y="2858071"/>
            <a:ext cx="999649" cy="552652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147161">
              <a:lnSpc>
                <a:spcPct val="101699"/>
              </a:lnSpc>
              <a:spcBef>
                <a:spcPts val="68"/>
              </a:spcBef>
            </a:pPr>
            <a:r>
              <a:rPr sz="1763" b="1" spc="11" dirty="0">
                <a:solidFill>
                  <a:srgbClr val="121212"/>
                </a:solidFill>
                <a:latin typeface="Carlito"/>
                <a:cs typeface="Carlito"/>
              </a:rPr>
              <a:t>Backup  </a:t>
            </a:r>
            <a:r>
              <a:rPr sz="1763" b="1" spc="8" dirty="0">
                <a:solidFill>
                  <a:srgbClr val="121212"/>
                </a:solidFill>
                <a:latin typeface="Carlito"/>
                <a:cs typeface="Carlito"/>
              </a:rPr>
              <a:t>F</a:t>
            </a:r>
            <a:r>
              <a:rPr sz="1763" b="1" spc="-11" dirty="0">
                <a:solidFill>
                  <a:srgbClr val="121212"/>
                </a:solidFill>
                <a:latin typeface="Carlito"/>
                <a:cs typeface="Carlito"/>
              </a:rPr>
              <a:t>r</a:t>
            </a:r>
            <a:r>
              <a:rPr sz="1763" b="1" spc="8" dirty="0">
                <a:solidFill>
                  <a:srgbClr val="121212"/>
                </a:solidFill>
                <a:latin typeface="Carlito"/>
                <a:cs typeface="Carlito"/>
              </a:rPr>
              <a:t>equency</a:t>
            </a:r>
            <a:endParaRPr sz="1763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87500" y="2704338"/>
            <a:ext cx="1202436" cy="2343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" y="2387645"/>
            <a:ext cx="194309" cy="4652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661622" y="2371725"/>
            <a:ext cx="630935" cy="5452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9A51A77-9D41-4B1E-3BFD-C721A19E91A4}"/>
              </a:ext>
            </a:extLst>
          </p:cNvPr>
          <p:cNvSpPr txBox="1">
            <a:spLocks/>
          </p:cNvSpPr>
          <p:nvPr/>
        </p:nvSpPr>
        <p:spPr>
          <a:xfrm>
            <a:off x="421887" y="400903"/>
            <a:ext cx="83736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b="1" kern="0" dirty="0">
                <a:solidFill>
                  <a:srgbClr val="00B050"/>
                </a:solidFill>
              </a:rPr>
              <a:t>Backup Frequency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681EB0F-1E46-B536-9A8C-A04DD1BED7A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4F13150-1574-2683-E06F-F7ABF8611E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75</a:t>
            </a:fld>
            <a:endParaRPr lang="en-IN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EB17-77D8-44DA-3899-8FB95DD5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87" y="400903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Backup Frequency -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E10FD-4A3D-C788-D55B-A884EE95B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4E5C1-8A3A-5FAC-CBC9-BDBBE0E7E4C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F5A31A-82CF-C23B-54B7-0F59D1200D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EDF83-CD68-4DBB-E95B-BD2A6D3B5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23187"/>
            <a:ext cx="8229601" cy="36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00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F986-112F-7D14-48FE-6E45F9E8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41C57-6812-C515-A559-154B9BA1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4" y="1123187"/>
            <a:ext cx="7946377" cy="354988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B7189-53FA-D5BF-E365-5FB7DC755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82D49-B11C-C8BC-6A39-7618A615FB5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FBF92-D807-A4EE-D0A2-ACB38B83AB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7340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634F-03B0-23F3-40B5-626F49BA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DB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DDC43-657C-E626-AB80-D15B6A9A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6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CBF5F-07E5-5FBA-BDC0-D898E2EA3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8AAEE-D4B0-9E67-E3BF-4B2005B9D8C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FDC4D-DC18-67DD-5773-BDCEACB177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117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8FF9-4BAD-C37D-F947-76A0EB8F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DB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64022-B773-4202-5BF3-F16AC647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85767-065E-4AC3-072C-5779968A6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434DF-808A-CE20-88F7-6A9C2393A47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6A724-968D-5627-5DA4-10124D92AB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2739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8842" y="1257290"/>
            <a:ext cx="1098995" cy="7389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82299" y="1327747"/>
            <a:ext cx="654844" cy="560667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 indent="108585">
              <a:lnSpc>
                <a:spcPct val="101299"/>
              </a:lnSpc>
              <a:spcBef>
                <a:spcPts val="53"/>
              </a:spcBef>
            </a:pP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Azure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 Database </a:t>
            </a:r>
            <a:r>
              <a:rPr sz="1200" spc="-28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1200" spc="-1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e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r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ings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54096" y="1984229"/>
            <a:ext cx="1961198" cy="1020604"/>
            <a:chOff x="4072128" y="2645638"/>
            <a:chExt cx="2614930" cy="13608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028" y="2645638"/>
              <a:ext cx="1890522" cy="3909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2128" y="3020555"/>
              <a:ext cx="1465326" cy="9852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314796" y="2443124"/>
            <a:ext cx="57959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68" dirty="0">
                <a:solidFill>
                  <a:srgbClr val="FFFFFF"/>
                </a:solidFill>
                <a:latin typeface="Palatino Linotype"/>
                <a:cs typeface="Palatino Linotype"/>
              </a:rPr>
              <a:t>P</a:t>
            </a:r>
            <a:r>
              <a:rPr sz="21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2100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21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49349" y="2993508"/>
            <a:ext cx="1961198" cy="1020604"/>
            <a:chOff x="2199132" y="3991343"/>
            <a:chExt cx="2614930" cy="13608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3032" y="3991343"/>
              <a:ext cx="1890521" cy="389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9132" y="4366259"/>
              <a:ext cx="1465325" cy="98526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881187" y="3438240"/>
            <a:ext cx="637223" cy="37414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 indent="101441">
              <a:lnSpc>
                <a:spcPct val="101299"/>
              </a:lnSpc>
              <a:spcBef>
                <a:spcPts val="53"/>
              </a:spcBef>
            </a:pP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Single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 Da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ta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base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4096" y="2993516"/>
            <a:ext cx="1099185" cy="1020128"/>
            <a:chOff x="4072128" y="3991355"/>
            <a:chExt cx="1465580" cy="136017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6028" y="3991355"/>
              <a:ext cx="19050" cy="3970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2128" y="4366259"/>
              <a:ext cx="1465326" cy="98526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207353" y="3438240"/>
            <a:ext cx="794385" cy="37414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88106" marR="3810" indent="-79058">
              <a:lnSpc>
                <a:spcPct val="101299"/>
              </a:lnSpc>
              <a:spcBef>
                <a:spcPts val="53"/>
              </a:spcBef>
            </a:pP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Elastic</a:t>
            </a:r>
            <a:r>
              <a:rPr sz="1200" spc="-5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11" dirty="0">
                <a:solidFill>
                  <a:srgbClr val="FFFFFF"/>
                </a:solidFill>
                <a:latin typeface="Palatino Linotype"/>
                <a:cs typeface="Palatino Linotype"/>
              </a:rPr>
              <a:t>Pool </a:t>
            </a:r>
            <a:r>
              <a:rPr sz="1200" spc="-28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Database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97021" y="2993508"/>
            <a:ext cx="1961198" cy="1020604"/>
            <a:chOff x="4796028" y="3991343"/>
            <a:chExt cx="2614930" cy="136080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6028" y="3991343"/>
              <a:ext cx="1890522" cy="3893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5124" y="4366259"/>
              <a:ext cx="1465326" cy="9852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82013" y="3438240"/>
            <a:ext cx="654844" cy="37414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48101" marR="3810" indent="-39052">
              <a:lnSpc>
                <a:spcPct val="101299"/>
              </a:lnSpc>
              <a:spcBef>
                <a:spcPts val="53"/>
              </a:spcBef>
            </a:pP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M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ged  Instance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01767" y="1984229"/>
            <a:ext cx="1961198" cy="1020604"/>
            <a:chOff x="6669023" y="2645638"/>
            <a:chExt cx="2614930" cy="136080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9023" y="2645638"/>
              <a:ext cx="1890522" cy="3909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8119" y="3020555"/>
              <a:ext cx="1465326" cy="98527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156960" y="2443124"/>
            <a:ext cx="51768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dirty="0">
                <a:solidFill>
                  <a:srgbClr val="FFFFFF"/>
                </a:solidFill>
                <a:latin typeface="Palatino Linotype"/>
                <a:cs typeface="Palatino Linotype"/>
              </a:rPr>
              <a:t>IaaS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63589" y="2993516"/>
            <a:ext cx="1099185" cy="1020128"/>
            <a:chOff x="7818119" y="3991355"/>
            <a:chExt cx="1465580" cy="136017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2019" y="3991355"/>
              <a:ext cx="19050" cy="3970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8119" y="4366259"/>
              <a:ext cx="1465326" cy="98526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026657" y="3345657"/>
            <a:ext cx="774383" cy="560667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 algn="ctr">
              <a:lnSpc>
                <a:spcPct val="101299"/>
              </a:lnSpc>
              <a:spcBef>
                <a:spcPts val="53"/>
              </a:spcBef>
            </a:pP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Q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L</a:t>
            </a:r>
            <a:r>
              <a:rPr sz="1200" spc="-4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Ser</a:t>
            </a:r>
            <a:r>
              <a:rPr sz="1200" spc="-26" dirty="0">
                <a:solidFill>
                  <a:srgbClr val="FFFFFF"/>
                </a:solidFill>
                <a:latin typeface="Palatino Linotype"/>
                <a:cs typeface="Palatino Linotype"/>
              </a:rPr>
              <a:t>v</a:t>
            </a:r>
            <a:r>
              <a:rPr sz="1200" spc="-4" dirty="0">
                <a:solidFill>
                  <a:srgbClr val="FFFFFF"/>
                </a:solidFill>
                <a:latin typeface="Palatino Linotype"/>
                <a:cs typeface="Palatino Linotype"/>
              </a:rPr>
              <a:t>er  hosted on 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spc="-8" dirty="0">
                <a:solidFill>
                  <a:srgbClr val="FFFFFF"/>
                </a:solidFill>
                <a:latin typeface="Palatino Linotype"/>
                <a:cs typeface="Palatino Linotype"/>
              </a:rPr>
              <a:t>VM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915590" y="320716"/>
            <a:ext cx="7532846" cy="4409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116" dirty="0">
                <a:solidFill>
                  <a:srgbClr val="00B050"/>
                </a:solidFill>
              </a:rPr>
              <a:t>Azure</a:t>
            </a:r>
            <a:r>
              <a:rPr b="1" spc="-98" dirty="0">
                <a:solidFill>
                  <a:srgbClr val="00B050"/>
                </a:solidFill>
              </a:rPr>
              <a:t> </a:t>
            </a:r>
            <a:r>
              <a:rPr b="1" spc="311" dirty="0">
                <a:solidFill>
                  <a:srgbClr val="00B050"/>
                </a:solidFill>
              </a:rPr>
              <a:t>Database</a:t>
            </a:r>
            <a:r>
              <a:rPr b="1" spc="-131" dirty="0">
                <a:solidFill>
                  <a:srgbClr val="00B050"/>
                </a:solidFill>
              </a:rPr>
              <a:t> </a:t>
            </a:r>
            <a:r>
              <a:rPr b="1" spc="210" dirty="0">
                <a:solidFill>
                  <a:srgbClr val="00B050"/>
                </a:solidFill>
              </a:rPr>
              <a:t>Deployment</a:t>
            </a:r>
            <a:r>
              <a:rPr b="1" spc="-124" dirty="0">
                <a:solidFill>
                  <a:srgbClr val="00B050"/>
                </a:solidFill>
              </a:rPr>
              <a:t> </a:t>
            </a:r>
            <a:r>
              <a:rPr b="1" spc="124" dirty="0">
                <a:solidFill>
                  <a:srgbClr val="00B050"/>
                </a:solidFill>
              </a:rPr>
              <a:t>options</a:t>
            </a:r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94484" y="3247263"/>
            <a:ext cx="3999357" cy="114071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26430" y="3247453"/>
            <a:ext cx="1369314" cy="92564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A7D6FD33-B937-F23E-4FD7-DA9E733A611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9D6A9F9B-E8ED-DF00-7EDD-830CB3F62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</a:t>
            </a:fld>
            <a:endParaRPr lang="en-IN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90DA-04C5-2E3B-8A60-37C8E4DF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DB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BA969-DEEF-AB9D-AC0F-C4CD58520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262BA-1FD0-4484-848F-FBF0CF05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2577F-2105-2422-7E8B-8FB4AC4B752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16F49-4012-9BF4-763B-DCDE6E43C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6308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5DC3-63DA-DDA7-9F9D-84ECBA92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DB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4D97D-A95D-54D7-29DE-F232F780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2" y="1123188"/>
            <a:ext cx="7958500" cy="34297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2C462-2315-05CC-871C-7045BA20D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811" y="1123188"/>
            <a:ext cx="7946377" cy="2154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A4EEE-4593-85C0-5ECF-064E767F81B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5124B-B163-9049-3BEF-70C5B022AD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96921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2C83-B017-5E16-7F36-167C3E2F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DB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F1D9C-391B-8194-A9FB-462715AF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6072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D8555-4A36-6163-672B-1B66ED8D2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6533-13E3-58D3-54AC-F3FABE89FF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AF80-6874-3609-EC26-99B857B322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063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19D0-2755-10B9-29F4-2E56D222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DB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32B74-D8FF-7E62-14DB-EBAAC881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7" y="1123188"/>
            <a:ext cx="7991954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BC926-9CBB-177D-32F4-FC33D3B11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9938F-C6E3-2026-B356-2D4F452AF4C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44A05-95EB-10D7-2043-8527C7C839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8338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07F6-87C4-A955-F432-26C50082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DB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BA642-3011-1411-3E01-992D76A0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CA052-1CF0-04DF-663A-204E6466F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5E8A3-46CB-CCD2-1623-45B4C53B3D5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9D2E9-05BB-6CFB-A7BE-F2007AB78A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3394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88CC-5236-78CD-BF3B-CEDD9DBC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DB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1F42C-172C-83F1-0279-7F804E1A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B43E-420E-4009-8BA0-F3CF98A5C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1CA9F-94E8-73C1-6514-2511F3CCDE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6DD03-32FA-6A73-04C9-98706965B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2358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5EB7-D6AD-CEA6-9650-7BD0A5AB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Table/Row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782F1-11EA-B189-7416-386A6860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05997"/>
            <a:ext cx="7946377" cy="353826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A2964-4DEB-4860-B88D-D13D03892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5DF85-9CEE-91EC-360E-7190DC632E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20F84-1FB5-5553-5155-FEB41091C7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09396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4206-8FC6-0057-B609-36E64186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Table/Row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6A413-1752-7BA2-00DA-168C58A03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2" y="1064946"/>
            <a:ext cx="7958500" cy="179600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F665B-A4C9-7DA7-0C79-BD57ACA35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9291A-B21A-B7FB-985F-0525E66C9B1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18D20-4C7E-4265-E974-B6DEC5C0EE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8058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274C0-FF07-32D1-7FF6-393E4FCDF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Table/Row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A048C-C503-CC6F-EDC7-6EBF3EF87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6019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4234D-031E-97BA-A023-2A2DE1902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122DC-FD34-EC27-F100-7D026BF9B2D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3BCE0-3D82-431C-A0A2-C9DCAB69E3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7528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7FEF-05D2-F496-E233-C9818C7C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Table/Row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8357A-AC17-8965-8996-337C265B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01AC8-8F13-354A-2853-B33669B1C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61212-8858-E7D5-4AED-0FC6206E149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DC70E-CDF2-6429-CAAA-3DD59CDBA9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561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5912" y="288151"/>
            <a:ext cx="6957117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b="1" spc="105" dirty="0">
                <a:solidFill>
                  <a:srgbClr val="00B050"/>
                </a:solidFill>
              </a:rPr>
              <a:t>Azure</a:t>
            </a:r>
            <a:r>
              <a:rPr sz="3000" b="1" spc="-64" dirty="0">
                <a:solidFill>
                  <a:srgbClr val="00B050"/>
                </a:solidFill>
              </a:rPr>
              <a:t> </a:t>
            </a:r>
            <a:r>
              <a:rPr sz="3000" b="1" spc="161" dirty="0">
                <a:solidFill>
                  <a:srgbClr val="00B050"/>
                </a:solidFill>
              </a:rPr>
              <a:t>SQL</a:t>
            </a:r>
            <a:r>
              <a:rPr sz="3000" b="1" spc="-71" dirty="0">
                <a:solidFill>
                  <a:srgbClr val="00B050"/>
                </a:solidFill>
              </a:rPr>
              <a:t> </a:t>
            </a:r>
            <a:r>
              <a:rPr sz="3000" b="1" spc="278" dirty="0">
                <a:solidFill>
                  <a:srgbClr val="00B050"/>
                </a:solidFill>
              </a:rPr>
              <a:t>Database</a:t>
            </a:r>
            <a:r>
              <a:rPr sz="3000" b="1" spc="-49" dirty="0">
                <a:solidFill>
                  <a:srgbClr val="00B050"/>
                </a:solidFill>
              </a:rPr>
              <a:t> </a:t>
            </a:r>
            <a:r>
              <a:rPr sz="3000" b="1" spc="113" dirty="0">
                <a:solidFill>
                  <a:srgbClr val="00B050"/>
                </a:solidFill>
              </a:rPr>
              <a:t>Service</a:t>
            </a:r>
            <a:r>
              <a:rPr sz="3000" b="1" spc="-83" dirty="0">
                <a:solidFill>
                  <a:srgbClr val="00B050"/>
                </a:solidFill>
              </a:rPr>
              <a:t> </a:t>
            </a:r>
            <a:r>
              <a:rPr sz="3000" b="1" spc="-146" dirty="0">
                <a:solidFill>
                  <a:srgbClr val="00B050"/>
                </a:solidFill>
              </a:rPr>
              <a:t>Tiers</a:t>
            </a:r>
            <a:endParaRPr sz="3000" b="1" dirty="0">
              <a:solidFill>
                <a:srgbClr val="00B05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342" y="1473695"/>
            <a:ext cx="6314259" cy="291085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122E-6272-092A-87ED-F5FB90A1AB4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F0AFE-0C67-5531-9BD6-346CEEEA29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</a:t>
            </a:fld>
            <a:endParaRPr lang="en-IN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67AD-1430-1230-7666-397B853E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Table/Row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3F088-C3F5-94F3-9C1B-D03521CC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58500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325BB-E5B0-75DC-8BB8-F0832417C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8B0B9-30CB-EC1E-C6CB-6B5A3A4DC37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69067-D905-7499-2935-6D3C4FF2D7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5920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C718-A2A7-E284-2E5E-11D6E034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Table/Row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92F8F-866E-0CE8-042D-9358F347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783190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1E1B3-3B2E-7D2C-FB2D-C6EFD3792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3C341-7A05-0DB4-2431-5953E613DE8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14FE4-2C5D-9577-658B-4499A76455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11935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5972-7E10-D9C1-7FB6-F15E2577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Table/Row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02388-FF7F-503A-0DEA-C1167B9B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74" y="1123188"/>
            <a:ext cx="3712651" cy="352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B27B0-86A0-0583-DF55-79A61B07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123188"/>
            <a:ext cx="441737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5FA49-1C73-94BA-755B-40E191A82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EFD0E-5C78-8F82-6B35-CFA17A684ED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09EDF-173D-2F64-7EE3-B98CE83852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35420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5627-280F-3344-349D-3ED2F173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Table/Row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353B9-F0F2-4175-6CF2-0552F2CB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4" y="1123188"/>
            <a:ext cx="7946377" cy="347666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8A17C-0888-EECA-C051-7FB82FA69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1BEC8-3053-85BA-294E-1063448281A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24FDA-B7DD-56DB-453F-6EB42989AA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7905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006F-1A8D-3163-F756-21465DDB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Recover Deleted Table/Row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722BA-35FC-3914-9AE2-DB448300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E23A9-B462-56E7-0A92-9CD16A10B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22179-9481-C7BA-3925-50F2EB678CF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DA66B-FAAF-70B8-069A-1E2BBBEA0A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12399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E8C5-0ADD-2C89-82CE-11EAFD82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Long Term Backup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E76D7-5373-940B-6B48-8B6E9EE5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23187"/>
            <a:ext cx="801178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41743-49D1-D516-5F9B-76D7F0D62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EE2D1-0781-C027-BB3F-CB9EB35935A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86092-F48F-5D55-8302-CBC940BFE9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86160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EC21-49CD-A1EE-F018-0523004F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Long Term Backup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34885-5468-932C-F8A2-E107079E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833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4B00B-7930-35BD-C4CB-6C8BAC508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FDFC3-DA9A-7DD4-EDD0-9B9849609BB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CC4E7-DE91-D59C-5E2B-ADFDC5F5AB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57673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B9C2-CAE2-62C8-E952-0262072F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Long Term Backup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D3DC3-5EEC-92E5-4E66-BE0F0169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81FFA-9DD9-2BC5-D694-82218D946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59929-9C10-D2BA-D5D7-9704530B4AB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9A154-5A04-0991-B7A3-00B22F1C15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2499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F617-0C56-E89C-9444-0CE7B00E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IaaS – Azure 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6A971-F9CE-1F26-C0AD-D068CD94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32F7C-2EE8-A744-659C-32F3914C3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84A0B-8BB2-E295-79A9-A23BEE0FC67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9A64C-DCFF-8DAE-4855-AC11975487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18443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DBEA-B28B-BD12-24FC-826ED0DC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IaaS – Azure 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5E75A-9176-06A0-2C93-BDD66792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123188"/>
            <a:ext cx="4190999" cy="352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F41FA-097A-83D3-847F-049410DA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420" y="1123188"/>
            <a:ext cx="3850768" cy="345935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AA241-EDB5-DD9E-36F9-A84D411AB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31422-4CF5-9816-57C2-68808365F04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E9E73-79B7-4845-500E-63496DCC3D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04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</TotalTime>
  <Words>1926</Words>
  <Application>Microsoft Macintosh PowerPoint</Application>
  <PresentationFormat>On-screen Show (16:9)</PresentationFormat>
  <Paragraphs>441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Arial</vt:lpstr>
      <vt:lpstr>Calibri</vt:lpstr>
      <vt:lpstr>Carlito</vt:lpstr>
      <vt:lpstr>Freestyle Script</vt:lpstr>
      <vt:lpstr>Palatino Linotype</vt:lpstr>
      <vt:lpstr>Palladio Uralic</vt:lpstr>
      <vt:lpstr>Roboto</vt:lpstr>
      <vt:lpstr>RobotoRegular</vt:lpstr>
      <vt:lpstr>Segoe UI Symbol</vt:lpstr>
      <vt:lpstr>Times New Roman</vt:lpstr>
      <vt:lpstr>Wingdings</vt:lpstr>
      <vt:lpstr>Office Theme</vt:lpstr>
      <vt:lpstr>PowerPoint Presentation</vt:lpstr>
      <vt:lpstr>Introduction</vt:lpstr>
      <vt:lpstr>Why SQL Server in Azure?</vt:lpstr>
      <vt:lpstr>Azure IaaS vs PaaS Database offerings?</vt:lpstr>
      <vt:lpstr>Responsibility comparison</vt:lpstr>
      <vt:lpstr>Azure Database Deployment options</vt:lpstr>
      <vt:lpstr>SQL Server(PaaS) Deployment Options</vt:lpstr>
      <vt:lpstr>Azure Database Deployment options</vt:lpstr>
      <vt:lpstr>Azure SQL Database Service Tiers</vt:lpstr>
      <vt:lpstr>vCore-based vs DTU-based Model</vt:lpstr>
      <vt:lpstr>Converting DTU-based Model to vCore-based</vt:lpstr>
      <vt:lpstr>Azure SQL Database Service Tiers</vt:lpstr>
      <vt:lpstr>Azure SQL Database Options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Creation of Single Database</vt:lpstr>
      <vt:lpstr>Azure Database Elastic Pool</vt:lpstr>
      <vt:lpstr>PowerPoint Presentation</vt:lpstr>
      <vt:lpstr>PowerPoint Presentation</vt:lpstr>
      <vt:lpstr>PowerPoint Presentation</vt:lpstr>
      <vt:lpstr>PowerPoint Presentation</vt:lpstr>
      <vt:lpstr>Azure SQL Database Elastic Pool</vt:lpstr>
      <vt:lpstr>Creation of Elastic Pool</vt:lpstr>
      <vt:lpstr>Creation of Elastic Pool</vt:lpstr>
      <vt:lpstr>Creation of Elastic Pool</vt:lpstr>
      <vt:lpstr>Creation of Elastic Pool</vt:lpstr>
      <vt:lpstr>Creation of Elastic Pool</vt:lpstr>
      <vt:lpstr>Creation of Elastic Pool</vt:lpstr>
      <vt:lpstr>Creation of Elastic Pool</vt:lpstr>
      <vt:lpstr>Creation of Elastic Pool</vt:lpstr>
      <vt:lpstr>Creation of Elastic Pool</vt:lpstr>
      <vt:lpstr>Creation of Elastic Pool</vt:lpstr>
      <vt:lpstr>Azure SQL Database Scaling</vt:lpstr>
      <vt:lpstr>Vertical vs Horizontal Scaling</vt:lpstr>
      <vt:lpstr>Azure SQL Database Scaling</vt:lpstr>
      <vt:lpstr>Azure SQL Database Scaling</vt:lpstr>
      <vt:lpstr>Azure SQL Database Scaling</vt:lpstr>
      <vt:lpstr>Azure SQL Database Scaling</vt:lpstr>
      <vt:lpstr>Azure SQL DB – HA and DR Options</vt:lpstr>
      <vt:lpstr>Azure SQL DB – High Availability Architecture</vt:lpstr>
      <vt:lpstr>Azure SQL DB –Zone Redundancy</vt:lpstr>
      <vt:lpstr>Azure SQL DB – Scalability</vt:lpstr>
      <vt:lpstr>Azure SQL DB – Scalability</vt:lpstr>
      <vt:lpstr>Azure SQL DB – Scalability</vt:lpstr>
      <vt:lpstr>1</vt:lpstr>
      <vt:lpstr>Backup Frequency - Use Cases</vt:lpstr>
      <vt:lpstr>Recover Deleted DB</vt:lpstr>
      <vt:lpstr>Recover Deleted DB</vt:lpstr>
      <vt:lpstr>Recover Deleted DB</vt:lpstr>
      <vt:lpstr>Recover Deleted DB</vt:lpstr>
      <vt:lpstr>Recover Deleted DB</vt:lpstr>
      <vt:lpstr>Recover Deleted DB</vt:lpstr>
      <vt:lpstr>Recover Deleted DB</vt:lpstr>
      <vt:lpstr>Recover Deleted DB</vt:lpstr>
      <vt:lpstr>Recover Deleted DB</vt:lpstr>
      <vt:lpstr>Recover Deleted Table/Row</vt:lpstr>
      <vt:lpstr>Recover Deleted Table/Row</vt:lpstr>
      <vt:lpstr>Recover Deleted Table/Row</vt:lpstr>
      <vt:lpstr>Recover Deleted Table/Row</vt:lpstr>
      <vt:lpstr>Recover Deleted Table/Row</vt:lpstr>
      <vt:lpstr>Recover Deleted Table/Row</vt:lpstr>
      <vt:lpstr>Recover Deleted Table/Row</vt:lpstr>
      <vt:lpstr>Recover Deleted Table/Row</vt:lpstr>
      <vt:lpstr>Recover Deleted Table/Row</vt:lpstr>
      <vt:lpstr>Long Term Backup</vt:lpstr>
      <vt:lpstr>Long Term Backup</vt:lpstr>
      <vt:lpstr>Long Term Backup</vt:lpstr>
      <vt:lpstr>IaaS – Azure SQL</vt:lpstr>
      <vt:lpstr>IaaS – Azure SQL</vt:lpstr>
      <vt:lpstr>IaaS – Azure SQL</vt:lpstr>
      <vt:lpstr>Resource Deletion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 Kiran Kumar</dc:creator>
  <cp:lastModifiedBy>Dr.Suresh Arumugam</cp:lastModifiedBy>
  <cp:revision>52</cp:revision>
  <dcterms:created xsi:type="dcterms:W3CDTF">2021-08-19T06:21:01Z</dcterms:created>
  <dcterms:modified xsi:type="dcterms:W3CDTF">2022-05-13T20:13:51Z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2021-08-19T00:00:00Z</vt:filetime>
  </property>
</Properties>
</file>